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5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Lst>
  <p:sldSz cy="5143500" cx="9144000"/>
  <p:notesSz cx="6858000" cy="9144000"/>
  <p:embeddedFontLst>
    <p:embeddedFont>
      <p:font typeface="Roboto"/>
      <p:regular r:id="rId83"/>
      <p:bold r:id="rId84"/>
      <p:italic r:id="rId85"/>
      <p:boldItalic r:id="rId8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87" roundtripDataSignature="AMtx7mjoV8BdlRHItDWfjpZQkOgM9BRK0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CE1EED1-3DE2-4C46-91E3-091041C55236}">
  <a:tblStyle styleId="{9CE1EED1-3DE2-4C46-91E3-091041C5523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8FCB67A-25A8-4979-AB6B-5327CBFC4ED2}"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bold.fntdata"/><Relationship Id="rId83" Type="http://schemas.openxmlformats.org/officeDocument/2006/relationships/font" Target="fonts/Roboto-regular.fntdata"/><Relationship Id="rId42" Type="http://schemas.openxmlformats.org/officeDocument/2006/relationships/slide" Target="slides/slide35.xml"/><Relationship Id="rId86" Type="http://schemas.openxmlformats.org/officeDocument/2006/relationships/font" Target="fonts/Roboto-boldItalic.fntdata"/><Relationship Id="rId41" Type="http://schemas.openxmlformats.org/officeDocument/2006/relationships/slide" Target="slides/slide34.xml"/><Relationship Id="rId85" Type="http://schemas.openxmlformats.org/officeDocument/2006/relationships/font" Target="fonts/Roboto-italic.fntdata"/><Relationship Id="rId44" Type="http://schemas.openxmlformats.org/officeDocument/2006/relationships/slide" Target="slides/slide37.xml"/><Relationship Id="rId43" Type="http://schemas.openxmlformats.org/officeDocument/2006/relationships/slide" Target="slides/slide36.xml"/><Relationship Id="rId87" Type="http://customschemas.google.com/relationships/presentationmetadata" Target="meta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the-transformer-mode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chinelearningmastery.com/the-transformer-model/"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39d9b5c0a5_0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39d9b5c0a5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t>Topic clustering, a crucial aspect of Natural Language Processing (NLP), revolves around grouping similar documents together based on their shared themes or content. By employing advanced algorithms, computers identify patterns and relationships within the text to create clusters that encapsulate related topics. This technique is instrumental in tasks like document organization, content recommendation, and understanding the distribution of information in large datasets. It allows for insightful exploration of textual data and aids in uncovering hidden patterns and trends across diverse documents.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essence, AI is the overarching concept of creating intelligent machines, ML is a subset of AI focused on machine learning algorithms, ANN is a type of algorithm used in machine learning, and DL is a subset of ML involving deep neural networks. They all contribute to the advancement of technology that can perform tasks that were previously only achievable by humans.</a:t>
            </a:r>
            <a:endParaRPr/>
          </a:p>
          <a:p>
            <a:pPr indent="0" lvl="0" marL="0" rtl="0" algn="l">
              <a:lnSpc>
                <a:spcPct val="100000"/>
              </a:lnSpc>
              <a:spcBef>
                <a:spcPts val="0"/>
              </a:spcBef>
              <a:spcAft>
                <a:spcPts val="0"/>
              </a:spcAft>
              <a:buSzPts val="1100"/>
              <a:buNone/>
            </a:pPr>
            <a:r>
              <a:t/>
            </a:r>
            <a:endParaRPr/>
          </a:p>
          <a:p>
            <a:pPr indent="-298450" lvl="0" marL="457200" rtl="0" algn="l">
              <a:lnSpc>
                <a:spcPct val="100000"/>
              </a:lnSpc>
              <a:spcBef>
                <a:spcPts val="0"/>
              </a:spcBef>
              <a:spcAft>
                <a:spcPts val="0"/>
              </a:spcAft>
              <a:buSzPts val="1100"/>
              <a:buChar char="●"/>
            </a:pPr>
            <a:r>
              <a:rPr lang="en-GB"/>
              <a:t>AI is the broad field of computer science dedicated to creating machines or software that can perform tasks that would normally require human intelligence. It aims to simulate human-like thinking processes.</a:t>
            </a:r>
            <a:endParaRPr/>
          </a:p>
          <a:p>
            <a:pPr indent="-298450" lvl="0" marL="457200" rtl="0" algn="l">
              <a:lnSpc>
                <a:spcPct val="100000"/>
              </a:lnSpc>
              <a:spcBef>
                <a:spcPts val="0"/>
              </a:spcBef>
              <a:spcAft>
                <a:spcPts val="0"/>
              </a:spcAft>
              <a:buSzPts val="1100"/>
              <a:buChar char="●"/>
            </a:pPr>
            <a:r>
              <a:rPr lang="en-GB"/>
              <a:t>ML is a subset of AI that focuses on the development of algorithms and models that enable computers to learn from data. Instead of being explicitly programmed, systems using ML algorithms improve their performance by learning from experience.</a:t>
            </a:r>
            <a:endParaRPr/>
          </a:p>
          <a:p>
            <a:pPr indent="-298450" lvl="0" marL="457200" rtl="0" algn="l">
              <a:lnSpc>
                <a:spcPct val="100000"/>
              </a:lnSpc>
              <a:spcBef>
                <a:spcPts val="0"/>
              </a:spcBef>
              <a:spcAft>
                <a:spcPts val="0"/>
              </a:spcAft>
              <a:buSzPts val="1100"/>
              <a:buChar char="●"/>
            </a:pPr>
            <a:r>
              <a:rPr lang="en-GB"/>
              <a:t>ANNs are a specific class of algorithms within the field of machine learning. They are inspired by the structure and function of the human brain's interconnected neurons. ANNs consist of layers of interconnected nodes (neurons) and are used for tasks such as pattern recognition, image and speech recognition, and more.</a:t>
            </a:r>
            <a:endParaRPr/>
          </a:p>
          <a:p>
            <a:pPr indent="-298450" lvl="0" marL="457200" rtl="0" algn="l">
              <a:lnSpc>
                <a:spcPct val="100000"/>
              </a:lnSpc>
              <a:spcBef>
                <a:spcPts val="0"/>
              </a:spcBef>
              <a:spcAft>
                <a:spcPts val="0"/>
              </a:spcAft>
              <a:buSzPts val="1100"/>
              <a:buChar char="●"/>
            </a:pPr>
            <a:r>
              <a:rPr lang="en-GB"/>
              <a:t>DL is a specialized subfield of machine learning that uses deep neural networks with many interconnected layers (hence "deep"). These networks are capable of automatically learning intricate features and representations from large amounts of data. DL has revolutionized tasks like image and speech recognition, natural language processing, and more.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Here's a brief timeline of key developments in the field of Natural Language Processing (NLP):</a:t>
            </a:r>
            <a:endParaRPr/>
          </a:p>
          <a:p>
            <a:pPr indent="-298450" lvl="0" marL="457200" rtl="0" algn="l">
              <a:lnSpc>
                <a:spcPct val="100000"/>
              </a:lnSpc>
              <a:spcBef>
                <a:spcPts val="0"/>
              </a:spcBef>
              <a:spcAft>
                <a:spcPts val="0"/>
              </a:spcAft>
              <a:buSzPts val="1100"/>
              <a:buChar char="●"/>
            </a:pPr>
            <a:r>
              <a:rPr lang="en-GB"/>
              <a:t>In the </a:t>
            </a:r>
            <a:r>
              <a:rPr lang="en-GB"/>
              <a:t>1950s - 1960s early work in NLP focused on symbolic rule-based systems. Researchers like Alan Turing and Noam Chomsky contributed foundational concepts.</a:t>
            </a:r>
            <a:endParaRPr/>
          </a:p>
          <a:p>
            <a:pPr indent="-298450" lvl="0" marL="457200" rtl="0" algn="l">
              <a:lnSpc>
                <a:spcPct val="100000"/>
              </a:lnSpc>
              <a:spcBef>
                <a:spcPts val="0"/>
              </a:spcBef>
              <a:spcAft>
                <a:spcPts val="0"/>
              </a:spcAft>
              <a:buSzPts val="1100"/>
              <a:buChar char="●"/>
            </a:pPr>
            <a:r>
              <a:rPr lang="en-GB"/>
              <a:t>In the early 1990s Statistical methods gained popularity, with probabilistic models applied to language tasks. IBM's "Candide" system demonstrated the use of statistical techniques for machine translation.</a:t>
            </a:r>
            <a:endParaRPr/>
          </a:p>
          <a:p>
            <a:pPr indent="-298450" lvl="0" marL="457200" rtl="0" algn="l">
              <a:lnSpc>
                <a:spcPct val="100000"/>
              </a:lnSpc>
              <a:spcBef>
                <a:spcPts val="0"/>
              </a:spcBef>
              <a:spcAft>
                <a:spcPts val="0"/>
              </a:spcAft>
              <a:buSzPts val="1100"/>
              <a:buChar char="●"/>
            </a:pPr>
            <a:r>
              <a:rPr lang="en-GB"/>
              <a:t>This was complimented by large-scale text corpora and the rise of the internet spurred research in statistical and machine learning approaches. Hidden Markov Models (HMMs) and Maximum Entropy Models gained traction</a:t>
            </a:r>
            <a:endParaRPr/>
          </a:p>
          <a:p>
            <a:pPr indent="-298450" lvl="0" marL="457200" rtl="0" algn="l">
              <a:lnSpc>
                <a:spcPct val="100000"/>
              </a:lnSpc>
              <a:spcBef>
                <a:spcPts val="0"/>
              </a:spcBef>
              <a:spcAft>
                <a:spcPts val="0"/>
              </a:spcAft>
              <a:buSzPts val="1100"/>
              <a:buChar char="●"/>
            </a:pPr>
            <a:r>
              <a:rPr lang="en-GB"/>
              <a:t>In the 2010s: The rise of deep learning and neural networks revolutionized NLP. Word embeddings (e.g., Word2Vec, GloVe) improved semantic understanding. Models like Recurrent Neural Networks (RNNs) and Transformers (e.g., BERT, GPT) achieved state-of-the-art results across various tasks.</a:t>
            </a:r>
            <a:endParaRPr/>
          </a:p>
          <a:p>
            <a:pPr indent="-298450" lvl="0" marL="457200" rtl="0" algn="l">
              <a:lnSpc>
                <a:spcPct val="100000"/>
              </a:lnSpc>
              <a:spcBef>
                <a:spcPts val="0"/>
              </a:spcBef>
              <a:spcAft>
                <a:spcPts val="0"/>
              </a:spcAft>
              <a:buSzPts val="1100"/>
              <a:buChar char="●"/>
            </a:pPr>
            <a:r>
              <a:rPr lang="en-GB"/>
              <a:t>More recently continued advancements in transformers and pre-trained language models have led to even more accurate and contextually aware language processing. NLP models are being used extensively in real-world applications like chatbots, language translation, and content generation.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 name="Google Shape;19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39d9b5c0a5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239d9b5c0a5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374151"/>
                </a:solidFill>
                <a:highlight>
                  <a:srgbClr val="F7F7F8"/>
                </a:highlight>
              </a:rPr>
              <a:t>Searle's primary inquiry centers around a fundamental question: Does the machine genuinely possess a comprehension of the Chinese language, or is it merely replicating the appearance of such understanding?</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n-GB" sz="1200">
                <a:solidFill>
                  <a:srgbClr val="374151"/>
                </a:solidFill>
                <a:highlight>
                  <a:srgbClr val="F7F7F8"/>
                </a:highlight>
              </a:rPr>
              <a:t>Searle's thought experiment unfolds in the following manner: Imagine a sealed room occupied by an individual who lacks knowledge of the Chinese language. In this room, there exists a compilation of Mandarin characters along with a set of guidelines meticulously outlined in a guidebook. However, this guidebook does not provide any insight into the meanings of these characters. Now, picture that we transmit a string of Mandarin characters through an aperture in the wall to this individual, with the intention that he will complete the sequence by applying the rules he has acquired. The string we transmit is akin to a "question," and the subsequent completion of the sequence represents an "answer." Remarkably, this individual who lacks fluency in Chinese becomes so proficient in this sequential task that even a native Chinese speaker would be unable to distinguish any disparity between the answers provided by this individual within the confines of the sealed room.</a:t>
            </a:r>
            <a:endParaRPr sz="12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202122"/>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9eda05974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239eda05974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374151"/>
                </a:solidFill>
                <a:highlight>
                  <a:srgbClr val="F7F7F8"/>
                </a:highlight>
              </a:rPr>
              <a:t>In the late 1960s, tCollins and Quillian (1969) proposed a representation for word meaning as a model of how people represent concepts in memory known as a semantic network. Their theory was based on concepts structured as a taxonomy, i.e. a hierarchical representation of concepts plus facts for each concept. An example portion of such a taxonomy is shown in the figure. </a:t>
            </a:r>
            <a:endParaRPr sz="12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endParaRPr>
          </a:p>
          <a:p>
            <a:pPr indent="0" lvl="0" marL="0" rtl="0" algn="l">
              <a:lnSpc>
                <a:spcPct val="100000"/>
              </a:lnSpc>
              <a:spcBef>
                <a:spcPts val="0"/>
              </a:spcBef>
              <a:spcAft>
                <a:spcPts val="0"/>
              </a:spcAft>
              <a:buSzPts val="1100"/>
              <a:buNone/>
            </a:pPr>
            <a:r>
              <a:rPr lang="en-GB" sz="1200">
                <a:solidFill>
                  <a:srgbClr val="374151"/>
                </a:solidFill>
                <a:highlight>
                  <a:srgbClr val="F7F7F8"/>
                </a:highlight>
              </a:rPr>
              <a:t>However, this theory when it was shown to be incomplete by a number of researchers and though taxonomies lost traction they support a very specific form but a very important form of reasoning known as first-order logic. Referring back to the semantic network diagram, if we’re told that Bob is a Shark, we can make a number of other inferences about Bob based on the knowledge of the world embedded in the semantic network.</a:t>
            </a:r>
            <a:endParaRPr sz="1200">
              <a:solidFill>
                <a:srgbClr val="374151"/>
              </a:solidFill>
              <a:highlight>
                <a:srgbClr val="F7F7F8"/>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39d9b5c0a5_0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239d9b5c0a5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374151"/>
                </a:solidFill>
                <a:highlight>
                  <a:srgbClr val="F7F7F8"/>
                </a:highlight>
                <a:latin typeface="Roboto"/>
                <a:ea typeface="Roboto"/>
                <a:cs typeface="Roboto"/>
                <a:sym typeface="Roboto"/>
              </a:rPr>
              <a:t>Lexicons are often used in sentiment analysis, where words in a text are looked up in the lexicon to determine their sentiment polarity (positive, negative, neutral). Sentiment lexicons assign pre-defined sentiment scores to words, and the overall sentiment of the text is computed based on the aggregated scores of the words.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rPr lang="en-GB" sz="1200">
                <a:solidFill>
                  <a:srgbClr val="374151"/>
                </a:solidFill>
                <a:highlight>
                  <a:srgbClr val="F7F7F8"/>
                </a:highlight>
                <a:latin typeface="Roboto"/>
                <a:ea typeface="Roboto"/>
                <a:cs typeface="Roboto"/>
                <a:sym typeface="Roboto"/>
              </a:rPr>
              <a:t>The AFINN (A FINN-based Lexicon) is a widely used sentiment lexicon that assigns pre-computed sentiment scores (polarity) to words. The scores range from -5 to +5, where negative scores represent negative sentiment, positive scores represent positive sentiment, and a score of 0 represents neutral sentiment. Here's an example table with a few sample words and their corresponding AFINN sentiment scores.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rgbClr val="374151"/>
                </a:solidFill>
                <a:highlight>
                  <a:srgbClr val="F7F7F8"/>
                </a:highlight>
                <a:latin typeface="Roboto"/>
                <a:ea typeface="Roboto"/>
                <a:cs typeface="Roboto"/>
                <a:sym typeface="Roboto"/>
              </a:rPr>
              <a:t>While rule-based systems can be effective for certain NLP tasks and relatively simple use cases, they have limitations in handling the complexity and variability of natural language</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lang="en-GB" sz="1200">
                <a:solidFill>
                  <a:srgbClr val="374151"/>
                </a:solidFill>
                <a:highlight>
                  <a:srgbClr val="F7F7F8"/>
                </a:highlight>
                <a:latin typeface="Roboto"/>
                <a:ea typeface="Roboto"/>
                <a:cs typeface="Roboto"/>
                <a:sym typeface="Roboto"/>
              </a:rPr>
              <a:t>As a result, more advanced NLP techniques, becameme prevalent, as they can learn patterns and relationships from large amounts of data, making them more adaptable and capable of handling more sophisticated language understanding tasks.</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 name="Google Shape;2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GB" sz="1200">
                <a:solidFill>
                  <a:schemeClr val="dk1"/>
                </a:solidFill>
              </a:rPr>
              <a:t>The corpus linguistics-based approach relies on the analysis of large collections of real-world text data, known as corpora. A corpus is a vast and structured collection of texts, representing actual language usage from various sources like books, articles, websites, conversations, and more.</a:t>
            </a:r>
            <a:endParaRPr sz="12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800"/>
              <a:buFont typeface="Arial"/>
              <a:buNone/>
            </a:pPr>
            <a:r>
              <a:rPr lang="en-GB" sz="1200">
                <a:solidFill>
                  <a:schemeClr val="dk1"/>
                </a:solidFill>
              </a:rPr>
              <a:t>By leveraging vast amounts of textual data from corpora, NLP systems can learn from examples and generalize patterns, leading to more accurate and adaptable language understanding and generation.</a:t>
            </a:r>
            <a:endParaRPr sz="12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9d9b5c0a5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g239d9b5c0a5_0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374151"/>
                </a:solidFill>
                <a:highlight>
                  <a:srgbClr val="F7F7F8"/>
                </a:highlight>
              </a:rPr>
              <a:t>The Bag of Words (BoW) is a simple and widely used technique in Natural Language Processing (NLP) for representing textual data as numerical vectors. It is called "bag of words" because it disregards the order and structure of words in a sentence or document and focuses solely on their occurrence frequency.</a:t>
            </a:r>
            <a:endParaRPr sz="1200">
              <a:solidFill>
                <a:srgbClr val="374151"/>
              </a:solidFill>
              <a:highlight>
                <a:srgbClr val="F7F7F8"/>
              </a:highlight>
            </a:endParaRPr>
          </a:p>
          <a:p>
            <a:pPr indent="0" lvl="0" marL="0" rtl="0" algn="l">
              <a:lnSpc>
                <a:spcPct val="115000"/>
              </a:lnSpc>
              <a:spcBef>
                <a:spcPts val="1500"/>
              </a:spcBef>
              <a:spcAft>
                <a:spcPts val="0"/>
              </a:spcAft>
              <a:buSzPts val="1100"/>
              <a:buNone/>
            </a:pPr>
            <a:r>
              <a:rPr lang="en-GB" sz="1200">
                <a:solidFill>
                  <a:srgbClr val="374151"/>
                </a:solidFill>
                <a:highlight>
                  <a:srgbClr val="F7F7F8"/>
                </a:highlight>
              </a:rPr>
              <a:t>In the Bag of Words model, a corpus of text (collection of documents) is represented as a matrix, where each row corresponds to a document, and each column corresponds to a unique word (or token) in the entire corpus. The cells of the matrix contain the frequency of each word in each document. </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n-GB" sz="1200">
                <a:solidFill>
                  <a:srgbClr val="374151"/>
                </a:solidFill>
                <a:highlight>
                  <a:srgbClr val="F7F7F8"/>
                </a:highlight>
              </a:rPr>
              <a:t>The BoW model is commonly used for text classification, sentiment analysis, and other tasks where the frequency of words is informative. However, it may not be suitable for tasks that require a deeper understanding of language, such as machine translation or language generation. More advanced techniques, such as word embeddings and sequence models (e.g., recurrent neural networks and transformers), have been developed to address some of the limitations of the Bag of Words model in capturing semantics and context in language data.</a:t>
            </a:r>
            <a:endParaRPr sz="1200">
              <a:solidFill>
                <a:srgbClr val="374151"/>
              </a:solidFill>
              <a:highlight>
                <a:srgbClr val="F7F7F8"/>
              </a:highlight>
            </a:endParaRPr>
          </a:p>
          <a:p>
            <a:pPr indent="0" lvl="0" marL="0" rtl="0" algn="l">
              <a:lnSpc>
                <a:spcPct val="115000"/>
              </a:lnSpc>
              <a:spcBef>
                <a:spcPts val="1500"/>
              </a:spcBef>
              <a:spcAft>
                <a:spcPts val="0"/>
              </a:spcAft>
              <a:buSzPts val="1800"/>
              <a:buNone/>
            </a:pPr>
            <a:r>
              <a:t/>
            </a:r>
            <a:endParaRPr sz="1200">
              <a:solidFill>
                <a:srgbClr val="374151"/>
              </a:solidFill>
              <a:highlight>
                <a:srgbClr val="F7F7F8"/>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600d92674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2600d92674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374151"/>
                </a:solidFill>
                <a:highlight>
                  <a:srgbClr val="F7F7F8"/>
                </a:highlight>
              </a:rPr>
              <a:t>This is a figure from one of my papers demonstrating the numerous steps needed to carry out topic clustering when using the statistical NLP approach. </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n-GB" sz="1200">
                <a:solidFill>
                  <a:srgbClr val="374151"/>
                </a:solidFill>
                <a:highlight>
                  <a:srgbClr val="F7F7F8"/>
                </a:highlight>
              </a:rPr>
              <a:t>By reducing the dimensionality, this allows LSA to capture underlying meanings and associations among words, making it useful for tasks like document similarity, information retrieval, and topic modeling. </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lang="en-GB" sz="1200">
                <a:solidFill>
                  <a:srgbClr val="374151"/>
                </a:solidFill>
                <a:highlight>
                  <a:srgbClr val="F7F7F8"/>
                </a:highlight>
              </a:rPr>
              <a:t>In this example we used the cosine similarity matrix to cluster words from social media </a:t>
            </a:r>
            <a:r>
              <a:rPr lang="en-GB" sz="1200">
                <a:solidFill>
                  <a:srgbClr val="374151"/>
                </a:solidFill>
                <a:highlight>
                  <a:srgbClr val="F7F7F8"/>
                </a:highlight>
              </a:rPr>
              <a:t>post</a:t>
            </a:r>
            <a:r>
              <a:rPr lang="en-GB" sz="1200">
                <a:solidFill>
                  <a:srgbClr val="374151"/>
                </a:solidFill>
                <a:highlight>
                  <a:srgbClr val="F7F7F8"/>
                </a:highlight>
              </a:rPr>
              <a:t> to get a collection of topics that I showed in my </a:t>
            </a:r>
            <a:r>
              <a:rPr lang="en-GB" sz="1200">
                <a:solidFill>
                  <a:srgbClr val="374151"/>
                </a:solidFill>
                <a:highlight>
                  <a:srgbClr val="F7F7F8"/>
                </a:highlight>
              </a:rPr>
              <a:t>introductory</a:t>
            </a:r>
            <a:r>
              <a:rPr lang="en-GB" sz="1200">
                <a:solidFill>
                  <a:srgbClr val="374151"/>
                </a:solidFill>
                <a:highlight>
                  <a:srgbClr val="F7F7F8"/>
                </a:highlight>
              </a:rPr>
              <a:t> slides.</a:t>
            </a:r>
            <a:endParaRPr sz="1200">
              <a:solidFill>
                <a:srgbClr val="374151"/>
              </a:solidFill>
              <a:highlight>
                <a:srgbClr val="F7F7F8"/>
              </a:highlight>
            </a:endParaRPr>
          </a:p>
          <a:p>
            <a:pPr indent="0" lvl="0" marL="0" rtl="0" algn="l">
              <a:lnSpc>
                <a:spcPct val="115000"/>
              </a:lnSpc>
              <a:spcBef>
                <a:spcPts val="1500"/>
              </a:spcBef>
              <a:spcAft>
                <a:spcPts val="0"/>
              </a:spcAft>
              <a:buSzPts val="1800"/>
              <a:buNone/>
            </a:pPr>
            <a:r>
              <a:t/>
            </a:r>
            <a:endParaRPr sz="1200">
              <a:solidFill>
                <a:srgbClr val="374151"/>
              </a:solidFill>
              <a:highlight>
                <a:srgbClr val="F7F7F8"/>
              </a:highlight>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GB" sz="1200">
                <a:solidFill>
                  <a:schemeClr val="dk1"/>
                </a:solidFill>
              </a:rPr>
              <a:t>Statistical NLP requires the manual engineering of relevant features, which can be time-consuming and challenging. One crucial innovation that Neural NLP took, was the shift to using </a:t>
            </a:r>
            <a:r>
              <a:rPr b="1" lang="en-GB" sz="1200">
                <a:solidFill>
                  <a:schemeClr val="dk1"/>
                </a:solidFill>
              </a:rPr>
              <a:t>word embeddings</a:t>
            </a:r>
            <a:r>
              <a:rPr lang="en-GB" sz="1200">
                <a:solidFill>
                  <a:schemeClr val="dk1"/>
                </a:solidFill>
              </a:rPr>
              <a:t>. Word embeddings are dense vector representations of words. Word embeddings capture the semantic meaning of words and their relationships with other words in the context of a given dataset. This allows the neural networks to understand the context and meaning of words better, enabling more accurate language processing.</a:t>
            </a:r>
            <a:endParaRPr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2" name="Google Shape;2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Font typeface="Arial"/>
              <a:buNone/>
            </a:pPr>
            <a:r>
              <a:rPr lang="en-GB" sz="1200">
                <a:solidFill>
                  <a:schemeClr val="dk1"/>
                </a:solidFill>
                <a:latin typeface="Cambria"/>
                <a:ea typeface="Cambria"/>
                <a:cs typeface="Cambria"/>
                <a:sym typeface="Cambria"/>
              </a:rPr>
              <a:t>Even a small multi-dimensional space can group semantically similar items together and keep dissimilar items far apart. Position (distance and direction) in the vector space encodes the semantics. The following real embeddings shows the geometrical relationships that capture semantic relations like the relation between a country and its capital.</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800"/>
              <a:buFont typeface="Arial"/>
              <a:buNone/>
            </a:pPr>
            <a:r>
              <a:t/>
            </a:r>
            <a:endParaRPr sz="1200">
              <a:solidFill>
                <a:schemeClr val="dk1"/>
              </a:solidFill>
              <a:latin typeface="Cambria"/>
              <a:ea typeface="Cambria"/>
              <a:cs typeface="Cambria"/>
              <a:sym typeface="Cambria"/>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GB" sz="1200">
                <a:solidFill>
                  <a:schemeClr val="dk1"/>
                </a:solidFill>
              </a:rPr>
              <a:t>The "king," "queen," "woman," and "man" word embedding example is a classic demonstration of how word embeddings capture semantic relationships between words. In this example, the word embeddings represent the gender relationship between these four words.</a:t>
            </a:r>
            <a:endParaRPr sz="1200">
              <a:solidFill>
                <a:schemeClr val="dk1"/>
              </a:solidFill>
            </a:endParaRPr>
          </a:p>
          <a:p>
            <a:pPr indent="0" lvl="0" marL="0" rtl="0" algn="l">
              <a:lnSpc>
                <a:spcPct val="115000"/>
              </a:lnSpc>
              <a:spcBef>
                <a:spcPts val="0"/>
              </a:spcBef>
              <a:spcAft>
                <a:spcPts val="0"/>
              </a:spcAft>
              <a:buSzPts val="1800"/>
              <a:buNone/>
            </a:pPr>
            <a:r>
              <a:t/>
            </a:r>
            <a:endParaRPr sz="1200">
              <a:solidFill>
                <a:schemeClr val="dk1"/>
              </a:solidFill>
            </a:endParaRPr>
          </a:p>
          <a:p>
            <a:pPr indent="0" lvl="0" marL="0" rtl="0" algn="l">
              <a:lnSpc>
                <a:spcPct val="115000"/>
              </a:lnSpc>
              <a:spcBef>
                <a:spcPts val="0"/>
              </a:spcBef>
              <a:spcAft>
                <a:spcPts val="0"/>
              </a:spcAft>
              <a:buSzPts val="1800"/>
              <a:buNone/>
            </a:pPr>
            <a:r>
              <a:rPr lang="en-GB" sz="1200">
                <a:solidFill>
                  <a:schemeClr val="dk1"/>
                </a:solidFill>
              </a:rPr>
              <a:t>I</a:t>
            </a:r>
            <a:r>
              <a:rPr lang="en-GB" sz="1200">
                <a:solidFill>
                  <a:schemeClr val="dk1"/>
                </a:solidFill>
              </a:rPr>
              <a:t>magine we have trained a word embedding model on a large corpus of text. After training, the model will have learned the relationships and associations between different words based on their usage in the text. Let's assume that this model has learned to represent words in a two-dimensional space for simplicity.</a:t>
            </a:r>
            <a:endParaRPr sz="1200">
              <a:solidFill>
                <a:schemeClr val="dk1"/>
              </a:solidFill>
            </a:endParaRPr>
          </a:p>
          <a:p>
            <a:pPr indent="0" lvl="0" marL="0" rtl="0" algn="l">
              <a:lnSpc>
                <a:spcPct val="115000"/>
              </a:lnSpc>
              <a:spcBef>
                <a:spcPts val="0"/>
              </a:spcBef>
              <a:spcAft>
                <a:spcPts val="0"/>
              </a:spcAft>
              <a:buClr>
                <a:schemeClr val="dk1"/>
              </a:buClr>
              <a:buSzPts val="18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SzPts val="1400"/>
              <a:buFont typeface="Arial"/>
              <a:buNone/>
            </a:pPr>
            <a:r>
              <a:rPr lang="en-GB" sz="1200">
                <a:solidFill>
                  <a:schemeClr val="dk1"/>
                </a:solidFill>
              </a:rPr>
              <a:t>The model has learned that "king" and "queen" are closely related because they both represent royal figures. Their embeddings are very close to each other, indicating their semantic similarity.</a:t>
            </a:r>
            <a:endParaRPr sz="1200">
              <a:solidFill>
                <a:schemeClr val="dk1"/>
              </a:solidFill>
            </a:endParaRPr>
          </a:p>
          <a:p>
            <a:pPr indent="0" lvl="0" marL="0" rtl="0" algn="l">
              <a:lnSpc>
                <a:spcPct val="115000"/>
              </a:lnSpc>
              <a:spcBef>
                <a:spcPts val="0"/>
              </a:spcBef>
              <a:spcAft>
                <a:spcPts val="0"/>
              </a:spcAft>
              <a:buClr>
                <a:schemeClr val="dk1"/>
              </a:buClr>
              <a:buSzPts val="14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Font typeface="Arial"/>
              <a:buNone/>
            </a:pPr>
            <a:r>
              <a:rPr lang="en-GB" sz="1200">
                <a:solidFill>
                  <a:schemeClr val="dk1"/>
                </a:solidFill>
              </a:rPr>
              <a:t>The model has also learned that "man" and "woman" are associated with gender roles. Again, their embeddings are very close to each other, indicating their semantic similarity.</a:t>
            </a:r>
            <a:endParaRPr sz="1200">
              <a:solidFill>
                <a:schemeClr val="dk1"/>
              </a:solidFill>
            </a:endParaRPr>
          </a:p>
          <a:p>
            <a:pPr indent="0" lvl="0" marL="0" rtl="0" algn="l">
              <a:lnSpc>
                <a:spcPct val="115000"/>
              </a:lnSpc>
              <a:spcBef>
                <a:spcPts val="0"/>
              </a:spcBef>
              <a:spcAft>
                <a:spcPts val="0"/>
              </a:spcAft>
              <a:buClr>
                <a:schemeClr val="dk1"/>
              </a:buClr>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Font typeface="Arial"/>
              <a:buNone/>
            </a:pPr>
            <a:r>
              <a:rPr lang="en-GB" sz="1200">
                <a:solidFill>
                  <a:schemeClr val="dk1"/>
                </a:solidFill>
              </a:rPr>
              <a:t>Word embeddings can also be used to perform analogies. If, we take the vector difference between "king" and "man," and then add it to "woman," the result should be close to "queen." This means the model can perform the analogy "king is to man as queen is to woman“.</a:t>
            </a:r>
            <a:endParaRPr sz="12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a0e6a3e3b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 name="Google Shape;308;g23a0e6a3e3b_0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As the name suggests, you only feed the input in the forward direction, that is, the output from one unit is only fed to units further ahead.</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lang="en-GB" sz="1200">
                <a:solidFill>
                  <a:schemeClr val="dk1"/>
                </a:solidFill>
                <a:latin typeface="Cambria"/>
                <a:ea typeface="Cambria"/>
                <a:cs typeface="Cambria"/>
                <a:sym typeface="Cambria"/>
              </a:rPr>
              <a:t>On the other hand, an RNN looks something like this: that is, there are loops in the network graph, and the output of one unit may go back to one of the already visited units.</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rPr lang="en-GB" sz="1200">
                <a:solidFill>
                  <a:schemeClr val="dk1"/>
                </a:solidFill>
                <a:latin typeface="Cambria"/>
                <a:ea typeface="Cambria"/>
                <a:cs typeface="Cambria"/>
                <a:sym typeface="Cambria"/>
              </a:rPr>
              <a:t>The sequential nature of RNNs also means that they cannot be parallelized making them slower to run</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rPr lang="en-GB" sz="1200">
                <a:solidFill>
                  <a:schemeClr val="dk1"/>
                </a:solidFill>
                <a:latin typeface="Cambria"/>
                <a:ea typeface="Cambria"/>
                <a:cs typeface="Cambria"/>
                <a:sym typeface="Cambria"/>
              </a:rPr>
              <a:t>In respect to RNN, a gradient refers to the rate of change of the loss function with respect to the model's parameters (weights and biases). It quantifies how much the loss function would change if we make small adjustments to the model's parameters </a:t>
            </a:r>
            <a:endParaRPr sz="1200">
              <a:solidFill>
                <a:schemeClr val="dk1"/>
              </a:solidFill>
            </a:endParaRPr>
          </a:p>
          <a:p>
            <a:pPr indent="0" lvl="0" marL="0" rtl="0" algn="l">
              <a:lnSpc>
                <a:spcPct val="115000"/>
              </a:lnSpc>
              <a:spcBef>
                <a:spcPts val="0"/>
              </a:spcBef>
              <a:spcAft>
                <a:spcPts val="0"/>
              </a:spcAft>
              <a:buClr>
                <a:schemeClr val="dk1"/>
              </a:buClr>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Font typeface="Arial"/>
              <a:buNone/>
            </a:pPr>
            <a:r>
              <a:rPr lang="en-GB" sz="1200">
                <a:solidFill>
                  <a:schemeClr val="dk1"/>
                </a:solidFill>
                <a:latin typeface="Cambria"/>
                <a:ea typeface="Cambria"/>
                <a:cs typeface="Cambria"/>
                <a:sym typeface="Cambria"/>
              </a:rPr>
              <a:t>During the training process, the goal of the RNN is to minimize the loss function, which measures the discrepancy between the predicted outputs and the actual target values. To achieve this, the RNN uses an optimization algorithm called backpropagation to compute the gradients of the loss function with respect to each parameter.</a:t>
            </a:r>
            <a:endParaRPr sz="1200">
              <a:solidFill>
                <a:schemeClr val="dk1"/>
              </a:solidFill>
            </a:endParaRPr>
          </a:p>
          <a:p>
            <a:pPr indent="0" lvl="0" marL="0" rtl="0" algn="l">
              <a:lnSpc>
                <a:spcPct val="115000"/>
              </a:lnSpc>
              <a:spcBef>
                <a:spcPts val="0"/>
              </a:spcBef>
              <a:spcAft>
                <a:spcPts val="0"/>
              </a:spcAft>
              <a:buClr>
                <a:schemeClr val="dk1"/>
              </a:buClr>
              <a:buFont typeface="Arial"/>
              <a:buNone/>
            </a:pPr>
            <a:r>
              <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600"/>
              <a:buFont typeface="Arial"/>
              <a:buNone/>
            </a:pPr>
            <a:r>
              <a:rPr lang="en-GB" sz="1200">
                <a:solidFill>
                  <a:schemeClr val="dk1"/>
                </a:solidFill>
                <a:latin typeface="Cambria"/>
                <a:ea typeface="Cambria"/>
                <a:cs typeface="Cambria"/>
                <a:sym typeface="Cambria"/>
              </a:rPr>
              <a:t>However, during backpropagation to common complications can occur. First, exploding gradients are when the algorithm, without much reason, assigns a high importance to the weights, causing values to go to infinity exponentially fast, and causing their their value to becomes a NaN due to the unstable process. Second we can have vanishing gradients which occur when the values of a gradient are too small and the model stops learning or takes way too long as a result.</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600"/>
              <a:buFont typeface="Arial"/>
              <a:buNone/>
            </a:pPr>
            <a:r>
              <a:t/>
            </a:r>
            <a:endParaRPr sz="12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600"/>
              <a:buFont typeface="Arial"/>
              <a:buNone/>
            </a:pPr>
            <a:r>
              <a:rPr lang="en-GB" sz="1200">
                <a:solidFill>
                  <a:schemeClr val="dk1"/>
                </a:solidFill>
                <a:latin typeface="Cambria"/>
                <a:ea typeface="Cambria"/>
                <a:cs typeface="Cambria"/>
                <a:sym typeface="Cambria"/>
              </a:rPr>
              <a:t>Both exploding gradients and vanishing gradients can occur during backpropagation, thus limiting attention for long sequences</a:t>
            </a:r>
            <a:endParaRPr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Long Short-Term Memory (LSTM) is a type of recurrent neural network (RNN), a specialized architecture designed to process sequences of data like time series or text. What sets LSTM apart is its ability to effectively handle long-range dependencies and combat the vanishing gradient problem, which can hinder traditional RNNs from learning from distant past inputs.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LSTM accomplishes this by incorporating memory cells and a set of gates that regulate information flow. These gates include the input gate, forget gate, and output gate. The input gate controls new input information, the forget gate manages which information should be discarded from the memory cell, and the output gate regulates the output based on the current input and the memory cell's content.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Though the cell state improved LSTMs long-term memory, it was still limited in training and applying to extremely long pieces of text. </a:t>
            </a:r>
            <a:r>
              <a:rPr lang="en-GB"/>
              <a:t>Furthermore</a:t>
            </a:r>
            <a:r>
              <a:rPr lang="en-GB"/>
              <a:t>, due to their additional complexity, LSTMs are also much slower than RNNs.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Limited interpretability: LSTMs are often seen as "black-box" models, making it difficult to interpret and understand their decision-making process.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Positional Encoding: It provides positional information to the model, allowing it to understand word order and overcome the lack of inherent sequence information in transformers</a:t>
            </a:r>
            <a:endParaRPr/>
          </a:p>
          <a:p>
            <a:pPr indent="0" lvl="0" marL="0" rtl="0" algn="l">
              <a:lnSpc>
                <a:spcPct val="100000"/>
              </a:lnSpc>
              <a:spcBef>
                <a:spcPts val="0"/>
              </a:spcBef>
              <a:spcAft>
                <a:spcPts val="0"/>
              </a:spcAft>
              <a:buSzPts val="1100"/>
              <a:buNone/>
            </a:pPr>
            <a:r>
              <a:rPr lang="en-GB"/>
              <a:t>Attention: Neural network structure that allows the text model to look at every sentence in the original input sentence when making a decision about the output</a:t>
            </a:r>
            <a:endParaRPr/>
          </a:p>
          <a:p>
            <a:pPr indent="0" lvl="0" marL="0" rtl="0" algn="l">
              <a:lnSpc>
                <a:spcPct val="100000"/>
              </a:lnSpc>
              <a:spcBef>
                <a:spcPts val="0"/>
              </a:spcBef>
              <a:spcAft>
                <a:spcPts val="0"/>
              </a:spcAft>
              <a:buSzPts val="1100"/>
              <a:buNone/>
            </a:pPr>
            <a:r>
              <a:rPr lang="en-GB"/>
              <a:t>Self-Attention Mechanism: It enables the model to weigh the importance of different words in a sentence by attending to all words simultaneously, capturing both local and global dependencies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GB"/>
              <a:t>Self-attention allows a model to focus on important parts of the input sequence while making predictions. Attention is extremely useful when the model can use it on the input text itself</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In the initial sentence, the pronoun 'it' refers to 'cat', while in the following sentence, 'it' refers to 'milk.' When the model encounters 'it', self-attention provides additional context, enabling the correct association ‘of it' with the appropriate word</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b="1" lang="en-GB" sz="1180">
                <a:solidFill>
                  <a:schemeClr val="dk1"/>
                </a:solidFill>
                <a:latin typeface="Cambria"/>
                <a:ea typeface="Cambria"/>
                <a:cs typeface="Cambria"/>
                <a:sym typeface="Cambria"/>
              </a:rPr>
              <a:t>Sublayer 1: Multi-Head Self-Attention</a:t>
            </a:r>
            <a:endParaRPr sz="1400">
              <a:solidFill>
                <a:schemeClr val="dk1"/>
              </a:solidFill>
            </a:endParaRPr>
          </a:p>
          <a:p>
            <a:pPr indent="-285750" lvl="0" marL="285750" rtl="0" algn="l">
              <a:lnSpc>
                <a:spcPct val="115000"/>
              </a:lnSpc>
              <a:spcBef>
                <a:spcPts val="0"/>
              </a:spcBef>
              <a:spcAft>
                <a:spcPts val="0"/>
              </a:spcAft>
              <a:buClr>
                <a:schemeClr val="dk1"/>
              </a:buClr>
              <a:buSzPts val="1180"/>
              <a:buChar char="•"/>
            </a:pPr>
            <a:r>
              <a:rPr lang="en-GB" sz="1180">
                <a:solidFill>
                  <a:schemeClr val="dk1"/>
                </a:solidFill>
                <a:latin typeface="Cambria"/>
                <a:ea typeface="Cambria"/>
                <a:cs typeface="Cambria"/>
                <a:sym typeface="Cambria"/>
              </a:rPr>
              <a:t>Allows the model to weigh the importance of each word in the sequence relative to other words</a:t>
            </a:r>
            <a:endParaRPr sz="1400">
              <a:solidFill>
                <a:schemeClr val="dk1"/>
              </a:solidFill>
            </a:endParaRPr>
          </a:p>
          <a:p>
            <a:pPr indent="-285750" lvl="0" marL="285750" rtl="0" algn="l">
              <a:lnSpc>
                <a:spcPct val="115000"/>
              </a:lnSpc>
              <a:spcBef>
                <a:spcPts val="0"/>
              </a:spcBef>
              <a:spcAft>
                <a:spcPts val="0"/>
              </a:spcAft>
              <a:buClr>
                <a:schemeClr val="dk1"/>
              </a:buClr>
              <a:buSzPts val="1180"/>
              <a:buChar char="•"/>
            </a:pPr>
            <a:r>
              <a:rPr lang="en-GB" sz="1180">
                <a:solidFill>
                  <a:schemeClr val="dk1"/>
                </a:solidFill>
                <a:latin typeface="Cambria"/>
                <a:ea typeface="Cambria"/>
                <a:cs typeface="Cambria"/>
                <a:sym typeface="Cambria"/>
              </a:rPr>
              <a:t>Process linearly projected queries, keys, and values to generate parallel outputs</a:t>
            </a:r>
            <a:endParaRPr sz="1180">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sz="118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rPr b="1" lang="en-GB" sz="1180">
                <a:solidFill>
                  <a:schemeClr val="dk1"/>
                </a:solidFill>
                <a:latin typeface="Cambria"/>
                <a:ea typeface="Cambria"/>
                <a:cs typeface="Cambria"/>
                <a:sym typeface="Cambria"/>
              </a:rPr>
              <a:t>Sublayer 2: Fully Connected Feed-Forward Network</a:t>
            </a:r>
            <a:endParaRPr sz="1180">
              <a:solidFill>
                <a:schemeClr val="dk1"/>
              </a:solidFill>
              <a:latin typeface="Cambria"/>
              <a:ea typeface="Cambria"/>
              <a:cs typeface="Cambria"/>
              <a:sym typeface="Cambria"/>
            </a:endParaRPr>
          </a:p>
          <a:p>
            <a:pPr indent="-285750" lvl="0" marL="285750" rtl="0" algn="l">
              <a:lnSpc>
                <a:spcPct val="115000"/>
              </a:lnSpc>
              <a:spcBef>
                <a:spcPts val="0"/>
              </a:spcBef>
              <a:spcAft>
                <a:spcPts val="0"/>
              </a:spcAft>
              <a:buClr>
                <a:schemeClr val="dk1"/>
              </a:buClr>
              <a:buSzPts val="1180"/>
              <a:buChar char="•"/>
            </a:pPr>
            <a:r>
              <a:rPr lang="en-GB" sz="1180">
                <a:solidFill>
                  <a:schemeClr val="dk1"/>
                </a:solidFill>
                <a:latin typeface="Cambria"/>
                <a:ea typeface="Cambria"/>
                <a:cs typeface="Cambria"/>
                <a:sym typeface="Cambria"/>
              </a:rPr>
              <a:t>Consists of two linear transformations with Rectified Linear Unit (ReLU) activation in between</a:t>
            </a:r>
            <a:endParaRPr sz="1400">
              <a:solidFill>
                <a:schemeClr val="dk1"/>
              </a:solidFill>
            </a:endParaRPr>
          </a:p>
          <a:p>
            <a:pPr indent="-285750" lvl="0" marL="285750" rtl="0" algn="l">
              <a:lnSpc>
                <a:spcPct val="115000"/>
              </a:lnSpc>
              <a:spcBef>
                <a:spcPts val="0"/>
              </a:spcBef>
              <a:spcAft>
                <a:spcPts val="0"/>
              </a:spcAft>
              <a:buClr>
                <a:schemeClr val="dk1"/>
              </a:buClr>
              <a:buSzPts val="1180"/>
              <a:buChar char="•"/>
            </a:pPr>
            <a:r>
              <a:rPr lang="en-GB" sz="1180">
                <a:solidFill>
                  <a:schemeClr val="dk1"/>
                </a:solidFill>
                <a:latin typeface="Cambria"/>
                <a:ea typeface="Cambria"/>
                <a:cs typeface="Cambria"/>
                <a:sym typeface="Cambria"/>
              </a:rPr>
              <a:t>Enables effective feature extraction and nonlinear transformations for more complex representations</a:t>
            </a:r>
            <a:endParaRPr sz="1180">
              <a:solidFill>
                <a:schemeClr val="dk1"/>
              </a:solidFill>
              <a:latin typeface="Cambria"/>
              <a:ea typeface="Cambria"/>
              <a:cs typeface="Cambria"/>
              <a:sym typeface="Cambri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9eda05974_0_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g239eda05974_0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Using social media, primarily focusing on the implementation of simple statistical NLP - but that has all changed since I joined MIDAS - I am now harnessing cutting edge NLP methods thanks to transformers. The top example is from a paper i published during my phd - and the bottom is an output of a transformer model. They both give the same </a:t>
            </a:r>
            <a:r>
              <a:rPr lang="en-GB"/>
              <a:t>structure</a:t>
            </a:r>
            <a:r>
              <a:rPr lang="en-GB"/>
              <a:t> of output, however there is a main difference between the two. The first image took me weeks maybe even months to correctly paramatise and </a:t>
            </a:r>
            <a:r>
              <a:rPr lang="en-GB"/>
              <a:t>calculate. The bottom, took me about 20 minutes. </a:t>
            </a:r>
            <a:r>
              <a:rPr lang="en-GB">
                <a:solidFill>
                  <a:schemeClr val="dk1"/>
                </a:solidFill>
              </a:rPr>
              <a:t>By the end of the session, you should be able repeat this for any dataset of text. This is much easier to implement (and for me to teach) than the first clustering approach.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b="1" lang="en-GB">
                <a:solidFill>
                  <a:schemeClr val="dk1"/>
                </a:solidFill>
                <a:latin typeface="Cambria"/>
                <a:ea typeface="Cambria"/>
                <a:cs typeface="Cambria"/>
                <a:sym typeface="Cambria"/>
              </a:rPr>
              <a:t>Sublayer 1: Multi-Head Self-Attention with Masking</a:t>
            </a:r>
            <a:endParaRPr sz="1400">
              <a:solidFill>
                <a:schemeClr val="dk1"/>
              </a:solidFill>
            </a:endParaRPr>
          </a:p>
          <a:p>
            <a:pPr indent="-171450" lvl="0" marL="17145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Receives previous decoder output and positional information</a:t>
            </a:r>
            <a:endParaRPr sz="1400">
              <a:solidFill>
                <a:schemeClr val="dk1"/>
              </a:solidFill>
            </a:endParaRPr>
          </a:p>
          <a:p>
            <a:pPr indent="-171450" lvl="0" marL="17145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Implements unidirectional attention, focusing only on preceding words</a:t>
            </a:r>
            <a:endParaRPr sz="1400">
              <a:solidFill>
                <a:schemeClr val="dk1"/>
              </a:solidFill>
            </a:endParaRPr>
          </a:p>
          <a:p>
            <a:pPr indent="-171450" lvl="0" marL="17145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Uses masking to suppress connections to future words</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rPr b="1" lang="en-GB">
                <a:solidFill>
                  <a:schemeClr val="dk1"/>
                </a:solidFill>
                <a:latin typeface="Cambria"/>
                <a:ea typeface="Cambria"/>
                <a:cs typeface="Cambria"/>
                <a:sym typeface="Cambria"/>
              </a:rPr>
              <a:t>Sublayer 2: Multi-Head Self-Attention</a:t>
            </a:r>
            <a:endParaRPr sz="14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Queries from previous decoder layer</a:t>
            </a:r>
            <a:endParaRPr sz="14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Keys and values from encoder's output</a:t>
            </a:r>
            <a:endParaRPr sz="14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Enables attention to all input words</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b="1">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rPr b="1" lang="en-GB">
                <a:solidFill>
                  <a:schemeClr val="dk1"/>
                </a:solidFill>
                <a:latin typeface="Cambria"/>
                <a:ea typeface="Cambria"/>
                <a:cs typeface="Cambria"/>
                <a:sym typeface="Cambria"/>
              </a:rPr>
              <a:t>Sublayer 3: Fully Connected Feed-Forward Network</a:t>
            </a:r>
            <a:endParaRPr sz="1400">
              <a:solidFill>
                <a:schemeClr val="dk1"/>
              </a:solidFill>
            </a:endParaRPr>
          </a:p>
          <a:p>
            <a:pPr indent="-298450" lvl="0" marL="457200" rtl="0" algn="l">
              <a:lnSpc>
                <a:spcPct val="115000"/>
              </a:lnSpc>
              <a:spcBef>
                <a:spcPts val="0"/>
              </a:spcBef>
              <a:spcAft>
                <a:spcPts val="0"/>
              </a:spcAft>
              <a:buClr>
                <a:schemeClr val="dk1"/>
              </a:buClr>
              <a:buSzPts val="1100"/>
              <a:buChar char="•"/>
            </a:pPr>
            <a:r>
              <a:rPr lang="en-GB">
                <a:solidFill>
                  <a:schemeClr val="dk1"/>
                </a:solidFill>
                <a:latin typeface="Cambria"/>
                <a:ea typeface="Cambria"/>
                <a:cs typeface="Cambria"/>
                <a:sym typeface="Cambria"/>
              </a:rPr>
              <a:t>Nonlinear transformations for feature extraction</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t/>
            </a:r>
            <a:endParaRPr>
              <a:solidFill>
                <a:schemeClr val="dk1"/>
              </a:solidFill>
              <a:latin typeface="Cambria"/>
              <a:ea typeface="Cambria"/>
              <a:cs typeface="Cambria"/>
              <a:sym typeface="Cambria"/>
            </a:endParaRPr>
          </a:p>
          <a:p>
            <a:pPr indent="0" lvl="0" marL="0" rtl="0" algn="l">
              <a:lnSpc>
                <a:spcPct val="115000"/>
              </a:lnSpc>
              <a:spcBef>
                <a:spcPts val="0"/>
              </a:spcBef>
              <a:spcAft>
                <a:spcPts val="0"/>
              </a:spcAft>
              <a:buNone/>
            </a:pPr>
            <a:r>
              <a:rPr lang="en-GB" sz="1100" u="sng">
                <a:solidFill>
                  <a:schemeClr val="dk1"/>
                </a:solidFill>
                <a:latin typeface="Cambria"/>
                <a:ea typeface="Cambria"/>
                <a:cs typeface="Cambria"/>
                <a:sym typeface="Cambria"/>
                <a:hlinkClick r:id="rId2">
                  <a:extLst>
                    <a:ext uri="{A12FA001-AC4F-418D-AE19-62706E023703}">
                      <ahyp:hlinkClr val="tx"/>
                    </a:ext>
                  </a:extLst>
                </a:hlinkClick>
              </a:rPr>
              <a:t>https://machinelearningmastery.com/the-transformer-model/</a:t>
            </a:r>
            <a:r>
              <a:rPr lang="en-GB" sz="1100">
                <a:solidFill>
                  <a:schemeClr val="dk1"/>
                </a:solidFill>
                <a:latin typeface="Cambria"/>
                <a:ea typeface="Cambria"/>
                <a:cs typeface="Cambria"/>
                <a:sym typeface="Cambria"/>
              </a:rPr>
              <a: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39eda05974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39eda05974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chemeClr val="dk1"/>
                </a:solidFill>
                <a:latin typeface="Cambria"/>
                <a:ea typeface="Cambria"/>
                <a:cs typeface="Cambria"/>
                <a:sym typeface="Cambria"/>
              </a:rPr>
              <a:t>Encoder models: ALBERT, BERT, DistilBERT, ELECTRA, and RoBERTa</a:t>
            </a:r>
            <a:endParaRPr>
              <a:solidFill>
                <a:schemeClr val="dk1"/>
              </a:solidFill>
              <a:latin typeface="Cambria"/>
              <a:ea typeface="Cambria"/>
              <a:cs typeface="Cambria"/>
              <a:sym typeface="Cambria"/>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100"/>
              <a:buFont typeface="Arial"/>
              <a:buNone/>
            </a:pPr>
            <a:r>
              <a:rPr lang="en-GB">
                <a:solidFill>
                  <a:schemeClr val="dk1"/>
                </a:solidFill>
                <a:latin typeface="Cambria"/>
                <a:ea typeface="Cambria"/>
                <a:cs typeface="Cambria"/>
                <a:sym typeface="Cambria"/>
              </a:rPr>
              <a:t>Decoder models: CTRL, GPT, GPT-2, and Transformer XL</a:t>
            </a:r>
            <a:endParaRPr>
              <a:solidFill>
                <a:schemeClr val="dk1"/>
              </a:solidFill>
              <a:latin typeface="Cambria"/>
              <a:ea typeface="Cambria"/>
              <a:cs typeface="Cambria"/>
              <a:sym typeface="Cambria"/>
            </a:endParaRPr>
          </a:p>
          <a:p>
            <a:pPr indent="-228600" lvl="0" marL="457200" rtl="0" algn="l">
              <a:lnSpc>
                <a:spcPct val="115000"/>
              </a:lnSpc>
              <a:spcBef>
                <a:spcPts val="0"/>
              </a:spcBef>
              <a:spcAft>
                <a:spcPts val="0"/>
              </a:spcAft>
              <a:buClr>
                <a:schemeClr val="dk1"/>
              </a:buClr>
              <a:buSzPts val="1100"/>
              <a:buFont typeface="Arial"/>
              <a:buNone/>
            </a:pPr>
            <a:r>
              <a:t/>
            </a:r>
            <a:endParaRPr>
              <a:solidFill>
                <a:schemeClr val="dk1"/>
              </a:solidFill>
              <a:latin typeface="Cambria"/>
              <a:ea typeface="Cambria"/>
              <a:cs typeface="Cambria"/>
              <a:sym typeface="Cambria"/>
            </a:endParaRPr>
          </a:p>
          <a:p>
            <a:pPr indent="-228600" lvl="0" marL="457200" rtl="0" algn="l">
              <a:lnSpc>
                <a:spcPct val="115000"/>
              </a:lnSpc>
              <a:spcBef>
                <a:spcPts val="0"/>
              </a:spcBef>
              <a:spcAft>
                <a:spcPts val="0"/>
              </a:spcAft>
              <a:buSzPts val="1100"/>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latin typeface="Cambria"/>
                <a:ea typeface="Cambria"/>
                <a:cs typeface="Cambria"/>
                <a:sym typeface="Cambria"/>
              </a:rPr>
              <a:t>Encoder-decoder models: BART, mBART, Marian, T5</a:t>
            </a:r>
            <a:endParaRPr>
              <a:solidFill>
                <a:schemeClr val="dk1"/>
              </a:solidFill>
              <a:latin typeface="Cambria"/>
              <a:ea typeface="Cambria"/>
              <a:cs typeface="Cambria"/>
              <a:sym typeface="Cambri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The process involves predicting missing words in sentences (masked language modelling) or predicting the next word in a sequence. By exposing the model to large-scale language patterns, it gains knowledge about grammar, semantics, and contextual cues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7" name="Google Shape;47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Just as a recap, these all are transformer models, but belong to </a:t>
            </a:r>
            <a:r>
              <a:rPr lang="en-GB"/>
              <a:t>different</a:t>
            </a:r>
            <a:r>
              <a:rPr lang="en-GB"/>
              <a:t> types. BERT is an encoder only. GPT is a decoder only. And T5 is a encoder-decoder model.</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Fine-tuning may still require significant data from the target domain to achieve optimal performance</a:t>
            </a:r>
            <a:endParaRPr/>
          </a:p>
          <a:p>
            <a:pPr indent="0" lvl="0" marL="0" rtl="0" algn="l">
              <a:lnSpc>
                <a:spcPct val="100000"/>
              </a:lnSpc>
              <a:spcBef>
                <a:spcPts val="0"/>
              </a:spcBef>
              <a:spcAft>
                <a:spcPts val="0"/>
              </a:spcAft>
              <a:buSzPts val="1100"/>
              <a:buNone/>
            </a:pPr>
            <a:r>
              <a:rPr lang="en-GB"/>
              <a:t>As a result, pretrained models can inherit and propagate these biases, leading to biased or unfair outputs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00d92674c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2600d92674c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By fine-tuning a pretrained model, we can adapt it to different NLP applications, achieving state-of-the-art results with less training data compared to building models from the ground up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GB"/>
              <a:t>For fine-tuning LLMs we use a smaller dataset specific to your target task. The new data is used to update its parameters for new settings or applications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GB"/>
              <a:t>*Because of this, fine-tuning models is out of scope of the practical session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a:t>However, both terms, "the BERT model" and "the bert-base-cased model," are suitable to use</a:t>
            </a:r>
            <a:endParaRPr/>
          </a:p>
          <a:p>
            <a:pPr indent="0" lvl="0" marL="0" rtl="0" algn="l">
              <a:lnSpc>
                <a:spcPct val="115000"/>
              </a:lnSpc>
              <a:spcBef>
                <a:spcPts val="0"/>
              </a:spcBef>
              <a:spcAft>
                <a:spcPts val="0"/>
              </a:spcAft>
              <a:buNone/>
            </a:pPr>
            <a:r>
              <a:rPr lang="en-GB" sz="1100" u="sng">
                <a:solidFill>
                  <a:schemeClr val="dk1"/>
                </a:solidFill>
                <a:latin typeface="Cambria"/>
                <a:ea typeface="Cambria"/>
                <a:cs typeface="Cambria"/>
                <a:sym typeface="Cambria"/>
                <a:hlinkClick r:id="rId2">
                  <a:extLst>
                    <a:ext uri="{A12FA001-AC4F-418D-AE19-62706E023703}">
                      <ahyp:hlinkClr val="tx"/>
                    </a:ext>
                  </a:extLst>
                </a:hlinkClick>
              </a:rPr>
              <a:t>https://machinelearningmastery.com/the-transformer-model/</a:t>
            </a:r>
            <a:r>
              <a:rPr lang="en-GB" sz="1100">
                <a:solidFill>
                  <a:schemeClr val="dk1"/>
                </a:solidFill>
                <a:latin typeface="Cambria"/>
                <a:ea typeface="Cambria"/>
                <a:cs typeface="Cambria"/>
                <a:sym typeface="Cambria"/>
              </a:rPr>
              <a:t> </a:t>
            </a:r>
            <a:endParaRPr sz="1100">
              <a:solidFill>
                <a:schemeClr val="dk1"/>
              </a:solidFill>
              <a:latin typeface="Cambria"/>
              <a:ea typeface="Cambria"/>
              <a:cs typeface="Cambria"/>
              <a:sym typeface="Cambria"/>
            </a:endParaRPr>
          </a:p>
          <a:p>
            <a:pPr indent="0" lvl="0" marL="457200" rtl="0" algn="l">
              <a:lnSpc>
                <a:spcPct val="115000"/>
              </a:lnSpc>
              <a:spcBef>
                <a:spcPts val="0"/>
              </a:spcBef>
              <a:spcAft>
                <a:spcPts val="0"/>
              </a:spcAft>
              <a:buNone/>
            </a:pPr>
            <a:r>
              <a:t/>
            </a:r>
            <a:endParaRPr>
              <a:solidFill>
                <a:schemeClr val="dk1"/>
              </a:solidFill>
              <a:latin typeface="Cambria"/>
              <a:ea typeface="Cambria"/>
              <a:cs typeface="Cambria"/>
              <a:sym typeface="Cambria"/>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Font typeface="Arial"/>
              <a:buNone/>
            </a:pPr>
            <a:r>
              <a:rPr lang="en-GB" sz="1200">
                <a:solidFill>
                  <a:schemeClr val="dk1"/>
                </a:solidFill>
              </a:rPr>
              <a:t>It is a transformer-based architecture designed to understand the contextual meaning of words and sentences in a bidirectional manner, enabling it to capture both left-to-right and right-to-left contextual information</a:t>
            </a:r>
            <a:endParaRPr sz="1200">
              <a:solidFill>
                <a:schemeClr val="dk1"/>
              </a:solidFill>
            </a:endParaRPr>
          </a:p>
          <a:p>
            <a:pPr indent="0" lvl="0" marL="0" rtl="0" algn="l">
              <a:lnSpc>
                <a:spcPct val="115000"/>
              </a:lnSpc>
              <a:spcBef>
                <a:spcPts val="0"/>
              </a:spcBef>
              <a:spcAft>
                <a:spcPts val="0"/>
              </a:spcAft>
              <a:buClr>
                <a:schemeClr val="dk1"/>
              </a:buClr>
              <a:buSzPts val="1600"/>
              <a:buFont typeface="Arial"/>
              <a:buNone/>
            </a:pPr>
            <a:r>
              <a:t/>
            </a:r>
            <a:endParaRPr sz="1200">
              <a:solidFill>
                <a:schemeClr val="dk1"/>
              </a:solidFill>
            </a:endParaRPr>
          </a:p>
          <a:p>
            <a:pPr indent="0" lvl="0" marL="0" rtl="0" algn="l">
              <a:lnSpc>
                <a:spcPct val="115000"/>
              </a:lnSpc>
              <a:spcBef>
                <a:spcPts val="0"/>
              </a:spcBef>
              <a:spcAft>
                <a:spcPts val="0"/>
              </a:spcAft>
              <a:buNone/>
            </a:pPr>
            <a:r>
              <a:rPr lang="en-GB" sz="1200">
                <a:solidFill>
                  <a:schemeClr val="dk1"/>
                </a:solidFill>
              </a:rPr>
              <a:t>BERT revolutionized the NLP space by solving for 11+ of the most common NLP tasks (and better than previous models)</a:t>
            </a:r>
            <a:endParaRPr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lang="en-GB" sz="1200">
                <a:solidFill>
                  <a:schemeClr val="dk1"/>
                </a:solidFill>
              </a:rPr>
              <a:t>Training on such a large dataset is time-consuming, but BERT's success was made possible by the novel Transformer architecture and the use of TPUs (Tensor Processing Units). TPUs, Google's custom circuits designed for large ML models, accelerated BERT's training significantly. Utilizing 64 TPUs, BERT was trained in just four days</a:t>
            </a:r>
            <a:endParaRPr sz="1200"/>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600d92674c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2600d92674c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t/>
            </a:r>
            <a:endParaRPr sz="1200"/>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39d9b5c0a5_0_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g239d9b5c0a5_0_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200">
                <a:solidFill>
                  <a:schemeClr val="dk1"/>
                </a:solidFill>
              </a:rPr>
              <a:t>The key innovation of BERT lies in its pre-training approach. BERT was trained 50% on MLM and 50% on NSP</a:t>
            </a:r>
            <a:endParaRPr sz="1200"/>
          </a:p>
          <a:p>
            <a:pPr indent="0" lvl="0" marL="0" rtl="0" algn="l">
              <a:lnSpc>
                <a:spcPct val="115000"/>
              </a:lnSpc>
              <a:spcBef>
                <a:spcPts val="0"/>
              </a:spcBef>
              <a:spcAft>
                <a:spcPts val="0"/>
              </a:spcAft>
              <a:buNone/>
            </a:pPr>
            <a:r>
              <a:t/>
            </a:r>
            <a:endParaRPr sz="12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2" name="Google Shape;562;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MLM revolutionized text learning by facilitating bidirectional understanding. During training a random 15% of tokenized words were hidden, compelling BERT to predict the masked word using the context from both sides of the concealed word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39eda05974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39eda05974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Some of you in the audience may be filling in the mask with </a:t>
            </a:r>
            <a:r>
              <a:rPr lang="en-GB"/>
              <a:t>different</a:t>
            </a:r>
            <a:r>
              <a:rPr lang="en-GB"/>
              <a:t> words depending on your knowledge of the words. </a:t>
            </a:r>
            <a:r>
              <a:rPr lang="en-GB"/>
              <a:t>Several</a:t>
            </a:r>
            <a:r>
              <a:rPr lang="en-GB"/>
              <a:t> </a:t>
            </a:r>
            <a:r>
              <a:rPr lang="en-GB"/>
              <a:t>different</a:t>
            </a:r>
            <a:r>
              <a:rPr lang="en-GB"/>
              <a:t> words could fit in this example e.g. “mountain”, "summit," "cliff," "ridge," "hill," or "slope."</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During training, a mix of 50% correct sentence pairs and 50% random sentence pairs is employed, aiding BERT in improving its next sentence prediction accuracy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9d9b5c0a5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39d9b5c0a5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800"/>
              <a:buFont typeface="Arial"/>
              <a:buNone/>
            </a:pPr>
            <a:r>
              <a:rPr lang="en-GB" sz="1200">
                <a:solidFill>
                  <a:srgbClr val="374151"/>
                </a:solidFill>
                <a:highlight>
                  <a:srgbClr val="F7F7F8"/>
                </a:highlight>
              </a:rPr>
              <a:t>Natural Language Processing (NLP) encompasses the creation and deployment of algorithms and models that empower computers to comprehend, decode, and even craft human language with significance and practicality. In our discussion today, I'll be diving into a diverse array of NLP applications. Today we are going to explore </a:t>
            </a:r>
            <a:r>
              <a:rPr lang="en-GB" sz="1200">
                <a:solidFill>
                  <a:srgbClr val="343541"/>
                </a:solidFill>
              </a:rPr>
              <a:t>a range of different NLP applications including word unmasking, text classification, named entity recognition, sentiment analysis, machine translation, question answering, and text generation</a:t>
            </a:r>
            <a:endParaRPr sz="1200"/>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Font typeface="Arial"/>
              <a:buNone/>
            </a:pPr>
            <a:r>
              <a:rPr lang="en-GB" sz="1200">
                <a:solidFill>
                  <a:schemeClr val="dk1"/>
                </a:solidFill>
              </a:rPr>
              <a:t>Because of this there are thousands of Open-Source Pre-Trained BERT Models available for a range of tasks such as:</a:t>
            </a:r>
            <a:endParaRPr sz="1200">
              <a:solidFill>
                <a:schemeClr val="dk1"/>
              </a:solidFill>
            </a:endParaRPr>
          </a:p>
          <a:p>
            <a:pPr indent="-247650" lvl="0" marL="285750" rtl="0" algn="l">
              <a:lnSpc>
                <a:spcPct val="115000"/>
              </a:lnSpc>
              <a:spcBef>
                <a:spcPts val="0"/>
              </a:spcBef>
              <a:spcAft>
                <a:spcPts val="0"/>
              </a:spcAft>
              <a:buClr>
                <a:schemeClr val="dk1"/>
              </a:buClr>
              <a:buSzPts val="1200"/>
              <a:buChar char="•"/>
            </a:pPr>
            <a:r>
              <a:rPr lang="en-GB" sz="1200">
                <a:solidFill>
                  <a:schemeClr val="dk1"/>
                </a:solidFill>
              </a:rPr>
              <a:t>Text classification</a:t>
            </a:r>
            <a:endParaRPr sz="1200">
              <a:solidFill>
                <a:schemeClr val="dk1"/>
              </a:solidFill>
            </a:endParaRPr>
          </a:p>
          <a:p>
            <a:pPr indent="-247650" lvl="0" marL="285750" rtl="0" algn="l">
              <a:lnSpc>
                <a:spcPct val="115000"/>
              </a:lnSpc>
              <a:spcBef>
                <a:spcPts val="0"/>
              </a:spcBef>
              <a:spcAft>
                <a:spcPts val="0"/>
              </a:spcAft>
              <a:buClr>
                <a:schemeClr val="dk1"/>
              </a:buClr>
              <a:buSzPts val="1200"/>
              <a:buChar char="•"/>
            </a:pPr>
            <a:r>
              <a:rPr lang="en-GB" sz="1200">
                <a:solidFill>
                  <a:schemeClr val="dk1"/>
                </a:solidFill>
              </a:rPr>
              <a:t>Named entity recognition</a:t>
            </a:r>
            <a:endParaRPr sz="1200">
              <a:solidFill>
                <a:schemeClr val="dk1"/>
              </a:solidFill>
            </a:endParaRPr>
          </a:p>
          <a:p>
            <a:pPr indent="-247650" lvl="0" marL="285750" rtl="0" algn="l">
              <a:lnSpc>
                <a:spcPct val="115000"/>
              </a:lnSpc>
              <a:spcBef>
                <a:spcPts val="0"/>
              </a:spcBef>
              <a:spcAft>
                <a:spcPts val="0"/>
              </a:spcAft>
              <a:buClr>
                <a:schemeClr val="dk1"/>
              </a:buClr>
              <a:buSzPts val="1200"/>
              <a:buChar char="•"/>
            </a:pPr>
            <a:r>
              <a:rPr lang="en-GB" sz="1200">
                <a:solidFill>
                  <a:schemeClr val="dk1"/>
                </a:solidFill>
              </a:rPr>
              <a:t>Sentiment analysis</a:t>
            </a:r>
            <a:endParaRPr sz="1200">
              <a:solidFill>
                <a:schemeClr val="dk1"/>
              </a:solidFill>
            </a:endParaRPr>
          </a:p>
          <a:p>
            <a:pPr indent="-247650" lvl="0" marL="285750" rtl="0" algn="l">
              <a:lnSpc>
                <a:spcPct val="115000"/>
              </a:lnSpc>
              <a:spcBef>
                <a:spcPts val="0"/>
              </a:spcBef>
              <a:spcAft>
                <a:spcPts val="0"/>
              </a:spcAft>
              <a:buClr>
                <a:schemeClr val="dk1"/>
              </a:buClr>
              <a:buSzPts val="1200"/>
              <a:buChar char="•"/>
            </a:pPr>
            <a:r>
              <a:rPr lang="en-GB" sz="1200">
                <a:solidFill>
                  <a:schemeClr val="dk1"/>
                </a:solidFill>
              </a:rPr>
              <a:t>Predict toxic comments</a:t>
            </a:r>
            <a:endParaRPr sz="1200">
              <a:solidFill>
                <a:schemeClr val="dk1"/>
              </a:solidFill>
            </a:endParaRPr>
          </a:p>
          <a:p>
            <a:pPr indent="-171450" lvl="0" marL="285750" rtl="0" algn="l">
              <a:lnSpc>
                <a:spcPct val="115000"/>
              </a:lnSpc>
              <a:spcBef>
                <a:spcPts val="0"/>
              </a:spcBef>
              <a:spcAft>
                <a:spcPts val="0"/>
              </a:spcAft>
              <a:buClr>
                <a:schemeClr val="dk1"/>
              </a:buClr>
              <a:buSzPts val="1800"/>
              <a:buFont typeface="Arial"/>
              <a:buNone/>
            </a:pPr>
            <a:r>
              <a:t/>
            </a:r>
            <a:endParaRPr sz="1200">
              <a:solidFill>
                <a:schemeClr val="dk1"/>
              </a:solidFill>
            </a:endParaRPr>
          </a:p>
          <a:p>
            <a:pPr indent="0" lvl="0" marL="0" rtl="0" algn="l">
              <a:lnSpc>
                <a:spcPct val="115000"/>
              </a:lnSpc>
              <a:spcBef>
                <a:spcPts val="0"/>
              </a:spcBef>
              <a:spcAft>
                <a:spcPts val="0"/>
              </a:spcAft>
              <a:buClr>
                <a:schemeClr val="dk1"/>
              </a:buClr>
              <a:buFont typeface="Arial"/>
              <a:buNone/>
            </a:pPr>
            <a:r>
              <a:rPr lang="en-GB" sz="1200">
                <a:solidFill>
                  <a:schemeClr val="dk1"/>
                </a:solidFill>
              </a:rPr>
              <a:t>There are also many BERT models fine-tuned for specific research cases - we will get hands on with some of these in the next session</a:t>
            </a:r>
            <a:endParaRPr sz="1200"/>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1" name="Google Shape;60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9" name="Google Shape;609;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39eda05974_0_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239eda05974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800"/>
              <a:buFont typeface="Arial"/>
              <a:buNone/>
            </a:pPr>
            <a:r>
              <a:rPr lang="en-GB" sz="1200">
                <a:solidFill>
                  <a:schemeClr val="dk1"/>
                </a:solidFill>
              </a:rPr>
              <a:t>We can gather large citizen sourced data sets from social media websites such as Twitter and then filter posts to a specific topic</a:t>
            </a:r>
            <a:endParaRPr sz="1200"/>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39d9b5c0a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239d9b5c0a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9" name="Google Shape;65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374151"/>
                </a:solidFill>
                <a:highlight>
                  <a:srgbClr val="F7F7F8"/>
                </a:highlight>
              </a:rPr>
              <a:t>Sentiment analysis, a cutting-edge technique in Natural Language Processing (NLP), focuses on deciphering the emotions and attitudes embedded within text. By employing sophisticated algorithms, computers become adept at discerning whether a piece of text exudes positivity, negativity, or neutrality. This insightful analysis not only provides a glimpse into the emotional tone of the text but also holds the potential to unlock valuable insights from social media, customer reviews, and various forms of written communication.</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8" name="Google Shape;668;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39eda05974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 name="Google Shape;673;g239eda05974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Very, very brief explanation.</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3a0e6a3e3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23a0e6a3e3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Using social media, primarily focusing on the implementation of statistical NLP - but that has all changed since I joined MIDAS - I am now harnessing cutting edge NLP methods thanks to transformers.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600d92674c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g2600d92674c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Using social media, primarily focusing on the implementation of statistical NLP - but that has all changed since I joined MIDAS - I am now harnessing cutting edge NLP methods thanks to transformers.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39eda05974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239eda05974_0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By the end of the session, you should be able </a:t>
            </a:r>
            <a:r>
              <a:rPr lang="en-GB"/>
              <a:t>repeat</a:t>
            </a:r>
            <a:r>
              <a:rPr lang="en-GB"/>
              <a:t> this for any dataset of text. This is much easier to implement (and for me to teach) than the previous clustering approach.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374151"/>
                </a:solidFill>
                <a:highlight>
                  <a:srgbClr val="F7F7F8"/>
                </a:highlight>
                <a:latin typeface="Roboto"/>
                <a:ea typeface="Roboto"/>
                <a:cs typeface="Roboto"/>
                <a:sym typeface="Roboto"/>
              </a:rPr>
              <a:t>Named Entity Recognition (NER) stands as a pivotal achievement in the realm of Natural Language Processing (NLP), enabling computers to identify and extract specific entities from text, such as names of people, organizations, locations, dates, and more. By employing advanced algorithms and linguistic patterns, NER enhances the machine's ability to comprehend the context and significance of these entities within the larger narrative. This capability finds immense utility in information retrieval, data categorization, and content summarization, paving the way for more efficient and insightful analysis of textual information across various domains.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374151"/>
                </a:solidFill>
                <a:highlight>
                  <a:srgbClr val="F7F7F8"/>
                </a:highlight>
                <a:latin typeface="Roboto"/>
                <a:ea typeface="Roboto"/>
                <a:cs typeface="Roboto"/>
                <a:sym typeface="Roboto"/>
              </a:rPr>
              <a:t>Topic classification, a fundamental component of Natural Language Processing (NLP), involves the categorization of text documents into predefined topics or thematic categories. Through the application of machine learning algorithms, computers learn to identify patterns and distinctive features within the text, allowing them to accurately assign documents to relevant categories. This technique finds wide application in information organization, content recommendation, and sentiment analysis, aiding in efficiently managing and processing large volumes of text data across diverse fields.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6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6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8" name="Google Shape;48;p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9" name="Google Shape;4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7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2" name="Google Shape;52;p7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7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7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7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0" name="Google Shape;60;p7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1" name="Google Shape;61;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sp>
        <p:nvSpPr>
          <p:cNvPr id="63" name="Google Shape;63;p7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4" name="Google Shape;64;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5" name="Shape 65"/>
        <p:cNvGrpSpPr/>
        <p:nvPr/>
      </p:nvGrpSpPr>
      <p:grpSpPr>
        <a:xfrm>
          <a:off x="0" y="0"/>
          <a:ext cx="0" cy="0"/>
          <a:chOff x="0" y="0"/>
          <a:chExt cx="0" cy="0"/>
        </a:xfrm>
      </p:grpSpPr>
      <p:sp>
        <p:nvSpPr>
          <p:cNvPr id="66" name="Google Shape;66;p7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7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8" name="Google Shape;68;p7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 name="Google Shape;69;p7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0" name="Google Shape;70;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 name="Shape 71"/>
        <p:cNvGrpSpPr/>
        <p:nvPr/>
      </p:nvGrpSpPr>
      <p:grpSpPr>
        <a:xfrm>
          <a:off x="0" y="0"/>
          <a:ext cx="0" cy="0"/>
          <a:chOff x="0" y="0"/>
          <a:chExt cx="0" cy="0"/>
        </a:xfrm>
      </p:grpSpPr>
      <p:sp>
        <p:nvSpPr>
          <p:cNvPr id="72" name="Google Shape;72;p7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3" name="Google Shape;73;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7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6" name="Google Shape;76;p7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77" name="Google Shape;77;p7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8" name="Shape 78"/>
        <p:cNvGrpSpPr/>
        <p:nvPr/>
      </p:nvGrpSpPr>
      <p:grpSpPr>
        <a:xfrm>
          <a:off x="0" y="0"/>
          <a:ext cx="0" cy="0"/>
          <a:chOff x="0" y="0"/>
          <a:chExt cx="0" cy="0"/>
        </a:xfrm>
      </p:grpSpPr>
      <p:sp>
        <p:nvSpPr>
          <p:cNvPr id="79" name="Google Shape;79;p7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 name="Shape 13"/>
        <p:cNvGrpSpPr/>
        <p:nvPr/>
      </p:nvGrpSpPr>
      <p:grpSpPr>
        <a:xfrm>
          <a:off x="0" y="0"/>
          <a:ext cx="0" cy="0"/>
          <a:chOff x="0" y="0"/>
          <a:chExt cx="0" cy="0"/>
        </a:xfrm>
      </p:grpSpPr>
      <p:sp>
        <p:nvSpPr>
          <p:cNvPr id="14" name="Google Shape;14;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6" name="Shape 16"/>
        <p:cNvGrpSpPr/>
        <p:nvPr/>
      </p:nvGrpSpPr>
      <p:grpSpPr>
        <a:xfrm>
          <a:off x="0" y="0"/>
          <a:ext cx="0" cy="0"/>
          <a:chOff x="0" y="0"/>
          <a:chExt cx="0" cy="0"/>
        </a:xfrm>
      </p:grpSpPr>
      <p:sp>
        <p:nvSpPr>
          <p:cNvPr id="17" name="Google Shape;17;p6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 name="Google Shape;18;p6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19" name="Google Shape;19;p6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0" name="Shape 20"/>
        <p:cNvGrpSpPr/>
        <p:nvPr/>
      </p:nvGrpSpPr>
      <p:grpSpPr>
        <a:xfrm>
          <a:off x="0" y="0"/>
          <a:ext cx="0" cy="0"/>
          <a:chOff x="0" y="0"/>
          <a:chExt cx="0" cy="0"/>
        </a:xfrm>
      </p:grpSpPr>
      <p:sp>
        <p:nvSpPr>
          <p:cNvPr id="21" name="Google Shape;21;p6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2" name="Google Shape;22;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 name="Shape 23"/>
        <p:cNvGrpSpPr/>
        <p:nvPr/>
      </p:nvGrpSpPr>
      <p:grpSpPr>
        <a:xfrm>
          <a:off x="0" y="0"/>
          <a:ext cx="0" cy="0"/>
          <a:chOff x="0" y="0"/>
          <a:chExt cx="0" cy="0"/>
        </a:xfrm>
      </p:grpSpPr>
      <p:sp>
        <p:nvSpPr>
          <p:cNvPr id="24" name="Google Shape;24;p6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6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 name="Google Shape;26;p6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7" name="Google Shape;27;p6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8" name="Google Shape;28;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 name="Shape 29"/>
        <p:cNvGrpSpPr/>
        <p:nvPr/>
      </p:nvGrpSpPr>
      <p:grpSpPr>
        <a:xfrm>
          <a:off x="0" y="0"/>
          <a:ext cx="0" cy="0"/>
          <a:chOff x="0" y="0"/>
          <a:chExt cx="0" cy="0"/>
        </a:xfrm>
      </p:grpSpPr>
      <p:sp>
        <p:nvSpPr>
          <p:cNvPr id="30" name="Google Shape;30;p6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31" name="Google Shape;31;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2" name="Shape 32"/>
        <p:cNvGrpSpPr/>
        <p:nvPr/>
      </p:nvGrpSpPr>
      <p:grpSpPr>
        <a:xfrm>
          <a:off x="0" y="0"/>
          <a:ext cx="0" cy="0"/>
          <a:chOff x="0" y="0"/>
          <a:chExt cx="0" cy="0"/>
        </a:xfrm>
      </p:grpSpPr>
      <p:sp>
        <p:nvSpPr>
          <p:cNvPr id="33" name="Google Shape;33;p6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4" name="Google Shape;34;p6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5" name="Google Shape;35;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2" name="Shape 42"/>
        <p:cNvGrpSpPr/>
        <p:nvPr/>
      </p:nvGrpSpPr>
      <p:grpSpPr>
        <a:xfrm>
          <a:off x="0" y="0"/>
          <a:ext cx="0" cy="0"/>
          <a:chOff x="0" y="0"/>
          <a:chExt cx="0" cy="0"/>
        </a:xfrm>
      </p:grpSpPr>
      <p:sp>
        <p:nvSpPr>
          <p:cNvPr id="43" name="Google Shape;43;p6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6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11" Type="http://schemas.openxmlformats.org/officeDocument/2006/relationships/theme" Target="../theme/theme1.xml"/><Relationship Id="rId10" Type="http://schemas.openxmlformats.org/officeDocument/2006/relationships/slideLayout" Target="../slideLayouts/slideLayout18.xml"/><Relationship Id="rId9" Type="http://schemas.openxmlformats.org/officeDocument/2006/relationships/slideLayout" Target="../slideLayouts/slideLayout17.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6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6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40" name="Google Shape;40;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1" name="Google Shape;4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2.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2.png"/><Relationship Id="rId4" Type="http://schemas.openxmlformats.org/officeDocument/2006/relationships/image" Target="../media/image37.png"/><Relationship Id="rId5"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2.png"/><Relationship Id="rId4"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2.png"/><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image" Target="../media/image4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2.png"/><Relationship Id="rId4" Type="http://schemas.openxmlformats.org/officeDocument/2006/relationships/image" Target="../media/image52.jpg"/><Relationship Id="rId5" Type="http://schemas.openxmlformats.org/officeDocument/2006/relationships/image" Target="../media/image4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2.png"/><Relationship Id="rId4" Type="http://schemas.openxmlformats.org/officeDocument/2006/relationships/image" Target="../media/image46.png"/><Relationship Id="rId5" Type="http://schemas.openxmlformats.org/officeDocument/2006/relationships/image" Target="../media/image4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2.png"/><Relationship Id="rId4"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2.png"/><Relationship Id="rId4" Type="http://schemas.openxmlformats.org/officeDocument/2006/relationships/image" Target="../media/image5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2.png"/><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23.png"/><Relationship Id="rId4" Type="http://schemas.openxmlformats.org/officeDocument/2006/relationships/hyperlink" Target="https://tinyurl.com/ainlplab"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4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2.png"/><Relationship Id="rId4" Type="http://schemas.openxmlformats.org/officeDocument/2006/relationships/image" Target="../media/image5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2.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t/>
            </a:r>
            <a:endParaRPr sz="3000">
              <a:solidFill>
                <a:schemeClr val="lt1"/>
              </a:solidFill>
              <a:latin typeface="Cambria"/>
              <a:ea typeface="Cambria"/>
              <a:cs typeface="Cambria"/>
              <a:sym typeface="Cambria"/>
            </a:endParaRPr>
          </a:p>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Real world applications and explanations of Natural Language Processing</a:t>
            </a:r>
            <a:endParaRPr b="1" sz="3600">
              <a:solidFill>
                <a:schemeClr val="lt1"/>
              </a:solidFill>
              <a:latin typeface="Cambria"/>
              <a:ea typeface="Cambria"/>
              <a:cs typeface="Cambria"/>
              <a:sym typeface="Cambria"/>
            </a:endParaRPr>
          </a:p>
          <a:p>
            <a:pPr indent="0" lvl="0" marL="0" rtl="0" algn="l">
              <a:lnSpc>
                <a:spcPct val="100000"/>
              </a:lnSpc>
              <a:spcBef>
                <a:spcPts val="0"/>
              </a:spcBef>
              <a:spcAft>
                <a:spcPts val="0"/>
              </a:spcAft>
              <a:buSzPts val="5200"/>
              <a:buNone/>
            </a:pPr>
            <a:r>
              <a:rPr b="1" lang="en-GB" sz="2000">
                <a:solidFill>
                  <a:schemeClr val="lt1"/>
                </a:solidFill>
                <a:latin typeface="Cambria"/>
                <a:ea typeface="Cambria"/>
                <a:cs typeface="Cambria"/>
                <a:sym typeface="Cambria"/>
              </a:rPr>
              <a:t>Dr Nathan Fox</a:t>
            </a:r>
            <a:br>
              <a:rPr b="1" lang="en-GB" sz="2000">
                <a:solidFill>
                  <a:schemeClr val="lt1"/>
                </a:solidFill>
                <a:latin typeface="Cambria"/>
                <a:ea typeface="Cambria"/>
                <a:cs typeface="Cambria"/>
                <a:sym typeface="Cambria"/>
              </a:rPr>
            </a:br>
            <a:r>
              <a:rPr b="1" lang="en-GB" sz="2000">
                <a:solidFill>
                  <a:schemeClr val="lt1"/>
                </a:solidFill>
                <a:latin typeface="Cambria"/>
                <a:ea typeface="Cambria"/>
                <a:cs typeface="Cambria"/>
                <a:sym typeface="Cambria"/>
              </a:rPr>
              <a:t>AI in Science and Engineering Summer Academy 2023</a:t>
            </a:r>
            <a:endParaRPr b="1" sz="2000">
              <a:solidFill>
                <a:schemeClr val="lt1"/>
              </a:solidFill>
              <a:latin typeface="Cambria"/>
              <a:ea typeface="Cambria"/>
              <a:cs typeface="Cambria"/>
              <a:sym typeface="Cambr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g239d9b5c0a5_0_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Topic clustering</a:t>
            </a:r>
            <a:endParaRPr b="1" i="0" sz="3000" u="none" cap="none" strike="noStrike">
              <a:solidFill>
                <a:schemeClr val="lt1"/>
              </a:solidFill>
              <a:latin typeface="Cambria"/>
              <a:ea typeface="Cambria"/>
              <a:cs typeface="Cambria"/>
              <a:sym typeface="Cambria"/>
            </a:endParaRPr>
          </a:p>
        </p:txBody>
      </p:sp>
      <p:sp>
        <p:nvSpPr>
          <p:cNvPr id="157" name="Google Shape;157;g239d9b5c0a5_0_9"/>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39d9b5c0a5_0_9"/>
          <p:cNvSpPr txBox="1"/>
          <p:nvPr/>
        </p:nvSpPr>
        <p:spPr>
          <a:xfrm>
            <a:off x="428675" y="1252788"/>
            <a:ext cx="4368600" cy="3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800"/>
              <a:buFont typeface="Arial"/>
              <a:buNone/>
            </a:pPr>
            <a:r>
              <a:rPr lang="en-GB" sz="1800">
                <a:solidFill>
                  <a:schemeClr val="dk1"/>
                </a:solidFill>
                <a:latin typeface="Cambria"/>
                <a:ea typeface="Cambria"/>
                <a:cs typeface="Cambria"/>
                <a:sym typeface="Cambria"/>
              </a:rPr>
              <a:t>Topics extracted from the documents are based on the content of those documents and are often generated in an unsupervised manner</a:t>
            </a:r>
            <a:endParaRPr sz="18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800"/>
              <a:buFont typeface="Arial"/>
              <a:buNone/>
            </a:pPr>
            <a:r>
              <a:rPr lang="en-GB" sz="1800">
                <a:solidFill>
                  <a:schemeClr val="dk1"/>
                </a:solidFill>
                <a:latin typeface="Cambria"/>
                <a:ea typeface="Cambria"/>
                <a:cs typeface="Cambria"/>
                <a:sym typeface="Cambria"/>
              </a:rPr>
              <a:t>Unsupervised learning means that the algorithm identifies the underlying themes without any predefined categories</a:t>
            </a:r>
            <a:endParaRPr sz="18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SzPts val="1800"/>
              <a:buFont typeface="Arial"/>
              <a:buNone/>
            </a:pPr>
            <a:r>
              <a:t/>
            </a:r>
            <a:endParaRPr sz="18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rPr lang="en-GB" sz="1800">
                <a:solidFill>
                  <a:schemeClr val="dk1"/>
                </a:solidFill>
                <a:latin typeface="Cambria"/>
                <a:ea typeface="Cambria"/>
                <a:cs typeface="Cambria"/>
                <a:sym typeface="Cambria"/>
              </a:rPr>
              <a:t>BERTopic is a leading pre-trained model in this is </a:t>
            </a:r>
            <a:r>
              <a:rPr b="1" lang="en-GB" sz="1800">
                <a:solidFill>
                  <a:schemeClr val="dk1"/>
                </a:solidFill>
                <a:latin typeface="Cambria"/>
                <a:ea typeface="Cambria"/>
                <a:cs typeface="Cambria"/>
                <a:sym typeface="Cambria"/>
              </a:rPr>
              <a:t>(more on this later)</a:t>
            </a:r>
            <a:endParaRPr sz="1600">
              <a:solidFill>
                <a:schemeClr val="dk1"/>
              </a:solidFill>
              <a:latin typeface="Cambria"/>
              <a:ea typeface="Cambria"/>
              <a:cs typeface="Cambria"/>
              <a:sym typeface="Cambria"/>
            </a:endParaRPr>
          </a:p>
        </p:txBody>
      </p:sp>
      <p:graphicFrame>
        <p:nvGraphicFramePr>
          <p:cNvPr id="159" name="Google Shape;159;g239d9b5c0a5_0_9"/>
          <p:cNvGraphicFramePr/>
          <p:nvPr/>
        </p:nvGraphicFramePr>
        <p:xfrm>
          <a:off x="4797400" y="1252800"/>
          <a:ext cx="3000000" cy="3000000"/>
        </p:xfrm>
        <a:graphic>
          <a:graphicData uri="http://schemas.openxmlformats.org/drawingml/2006/table">
            <a:tbl>
              <a:tblPr>
                <a:solidFill>
                  <a:srgbClr val="F7F7F8"/>
                </a:solidFill>
                <a:tableStyleId>{9CE1EED1-3DE2-4C46-91E3-091041C55236}</a:tableStyleId>
              </a:tblPr>
              <a:tblGrid>
                <a:gridCol w="937900"/>
                <a:gridCol w="1037225"/>
                <a:gridCol w="1000000"/>
                <a:gridCol w="1080750"/>
              </a:tblGrid>
              <a:tr h="1102225">
                <a:tc>
                  <a:txBody>
                    <a:bodyPr/>
                    <a:lstStyle/>
                    <a:p>
                      <a:pPr indent="0" lvl="0" marL="0" rtl="0" algn="ctr">
                        <a:lnSpc>
                          <a:spcPct val="171429"/>
                        </a:lnSpc>
                        <a:spcBef>
                          <a:spcPts val="1900"/>
                        </a:spcBef>
                        <a:spcAft>
                          <a:spcPts val="1900"/>
                        </a:spcAft>
                        <a:buNone/>
                      </a:pPr>
                      <a:r>
                        <a:rPr b="1" lang="en-GB" sz="1150">
                          <a:solidFill>
                            <a:srgbClr val="374151"/>
                          </a:solidFill>
                          <a:highlight>
                            <a:srgbClr val="F7F7F8"/>
                          </a:highlight>
                          <a:latin typeface="Roboto"/>
                          <a:ea typeface="Roboto"/>
                          <a:cs typeface="Roboto"/>
                          <a:sym typeface="Roboto"/>
                        </a:rPr>
                        <a:t>Document</a:t>
                      </a:r>
                      <a:endParaRPr b="1" sz="1150">
                        <a:solidFill>
                          <a:srgbClr val="374151"/>
                        </a:solidFill>
                        <a:highlight>
                          <a:srgbClr val="F7F7F8"/>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1150">
                          <a:solidFill>
                            <a:srgbClr val="374151"/>
                          </a:solidFill>
                          <a:highlight>
                            <a:srgbClr val="F7F7F8"/>
                          </a:highlight>
                          <a:latin typeface="Roboto"/>
                          <a:ea typeface="Roboto"/>
                          <a:cs typeface="Roboto"/>
                          <a:sym typeface="Roboto"/>
                        </a:rPr>
                        <a:t>Top Topic 1</a:t>
                      </a:r>
                      <a:endParaRPr b="1" sz="1150">
                        <a:solidFill>
                          <a:srgbClr val="374151"/>
                        </a:solidFill>
                        <a:highlight>
                          <a:srgbClr val="F7F7F8"/>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1150">
                          <a:solidFill>
                            <a:srgbClr val="374151"/>
                          </a:solidFill>
                          <a:highlight>
                            <a:srgbClr val="F7F7F8"/>
                          </a:highlight>
                          <a:latin typeface="Roboto"/>
                          <a:ea typeface="Roboto"/>
                          <a:cs typeface="Roboto"/>
                          <a:sym typeface="Roboto"/>
                        </a:rPr>
                        <a:t>Top Topic 2</a:t>
                      </a:r>
                      <a:endParaRPr b="1" sz="1150">
                        <a:solidFill>
                          <a:srgbClr val="374151"/>
                        </a:solidFill>
                        <a:highlight>
                          <a:srgbClr val="F7F7F8"/>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ctr">
                        <a:lnSpc>
                          <a:spcPct val="171429"/>
                        </a:lnSpc>
                        <a:spcBef>
                          <a:spcPts val="1900"/>
                        </a:spcBef>
                        <a:spcAft>
                          <a:spcPts val="1900"/>
                        </a:spcAft>
                        <a:buNone/>
                      </a:pPr>
                      <a:r>
                        <a:rPr b="1" lang="en-GB" sz="1150">
                          <a:solidFill>
                            <a:srgbClr val="374151"/>
                          </a:solidFill>
                          <a:highlight>
                            <a:srgbClr val="F7F7F8"/>
                          </a:highlight>
                          <a:latin typeface="Roboto"/>
                          <a:ea typeface="Roboto"/>
                          <a:cs typeface="Roboto"/>
                          <a:sym typeface="Roboto"/>
                        </a:rPr>
                        <a:t>Top Topic 3</a:t>
                      </a:r>
                      <a:endParaRPr b="1" sz="1150">
                        <a:solidFill>
                          <a:srgbClr val="374151"/>
                        </a:solidFill>
                        <a:highlight>
                          <a:srgbClr val="F7F7F8"/>
                        </a:highlight>
                        <a:latin typeface="Roboto"/>
                        <a:ea typeface="Roboto"/>
                        <a:cs typeface="Roboto"/>
                        <a:sym typeface="Roboto"/>
                      </a:endParaRPr>
                    </a:p>
                  </a:txBody>
                  <a:tcPr marT="91425" marB="91425" marR="91425" marL="91425" anchor="b">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102225">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Doc 1</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Education</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Technology</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Health</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r h="1388675">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Doc 2</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Environment</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Climate</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c>
                  <a:txBody>
                    <a:bodyPr/>
                    <a:lstStyle/>
                    <a:p>
                      <a:pPr indent="0" lvl="0" marL="0" rtl="0" algn="l">
                        <a:lnSpc>
                          <a:spcPct val="171429"/>
                        </a:lnSpc>
                        <a:spcBef>
                          <a:spcPts val="1900"/>
                        </a:spcBef>
                        <a:spcAft>
                          <a:spcPts val="1900"/>
                        </a:spcAft>
                        <a:buNone/>
                      </a:pPr>
                      <a:r>
                        <a:rPr lang="en-GB" sz="1150">
                          <a:solidFill>
                            <a:srgbClr val="374151"/>
                          </a:solidFill>
                          <a:highlight>
                            <a:srgbClr val="F7F7F8"/>
                          </a:highlight>
                          <a:latin typeface="Roboto"/>
                          <a:ea typeface="Roboto"/>
                          <a:cs typeface="Roboto"/>
                          <a:sym typeface="Roboto"/>
                        </a:rPr>
                        <a:t>Sustainability</a:t>
                      </a:r>
                      <a:endParaRPr sz="1150">
                        <a:solidFill>
                          <a:srgbClr val="374151"/>
                        </a:solidFill>
                        <a:highlight>
                          <a:srgbClr val="F7F7F8"/>
                        </a:highlight>
                        <a:latin typeface="Roboto"/>
                        <a:ea typeface="Roboto"/>
                        <a:cs typeface="Roboto"/>
                        <a:sym typeface="Roboto"/>
                      </a:endParaRPr>
                    </a:p>
                  </a:txBody>
                  <a:tcPr marT="91425" marB="91425" marR="91425" marL="91425" anchor="ctr">
                    <a:lnL cap="flat" cmpd="sng" w="8475">
                      <a:solidFill>
                        <a:srgbClr val="D9D9E3"/>
                      </a:solidFill>
                      <a:prstDash val="solid"/>
                      <a:round/>
                      <a:headEnd len="sm" w="sm" type="none"/>
                      <a:tailEnd len="sm" w="sm" type="none"/>
                    </a:lnL>
                    <a:lnR cap="flat" cmpd="sng" w="8475">
                      <a:solidFill>
                        <a:srgbClr val="D9D9E3"/>
                      </a:solidFill>
                      <a:prstDash val="solid"/>
                      <a:round/>
                      <a:headEnd len="sm" w="sm" type="none"/>
                      <a:tailEnd len="sm" w="sm" type="none"/>
                    </a:lnR>
                    <a:lnT cap="flat" cmpd="sng" w="8475">
                      <a:solidFill>
                        <a:srgbClr val="D9D9E3"/>
                      </a:solidFill>
                      <a:prstDash val="solid"/>
                      <a:round/>
                      <a:headEnd len="sm" w="sm" type="none"/>
                      <a:tailEnd len="sm" w="sm" type="none"/>
                    </a:lnT>
                    <a:lnB cap="flat" cmpd="sng" w="8475">
                      <a:solidFill>
                        <a:srgbClr val="D9D9E3"/>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4"/>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A brief history of NLP</a:t>
            </a:r>
            <a:endParaRPr b="1" sz="2000">
              <a:solidFill>
                <a:schemeClr val="lt1"/>
              </a:solidFill>
              <a:latin typeface="Cambria"/>
              <a:ea typeface="Cambria"/>
              <a:cs typeface="Cambria"/>
              <a:sym typeface="Cambr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What is AI?</a:t>
            </a:r>
            <a:endParaRPr b="1" i="0" sz="3000" u="none" cap="none" strike="noStrike">
              <a:solidFill>
                <a:schemeClr val="lt1"/>
              </a:solidFill>
              <a:latin typeface="Cambria"/>
              <a:ea typeface="Cambria"/>
              <a:cs typeface="Cambria"/>
              <a:sym typeface="Cambria"/>
            </a:endParaRPr>
          </a:p>
        </p:txBody>
      </p:sp>
      <p:sp>
        <p:nvSpPr>
          <p:cNvPr id="170" name="Google Shape;170;p9"/>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9"/>
          <p:cNvSpPr txBox="1"/>
          <p:nvPr/>
        </p:nvSpPr>
        <p:spPr>
          <a:xfrm>
            <a:off x="428675" y="1252800"/>
            <a:ext cx="8424600" cy="101563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As a quick primer though AI, ML, ANN and DL are often mistakenly used synonymously the are all different</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descr="Artificial Intelligence vs Machine Learning vs Artificial ..." id="172" name="Google Shape;172;p9"/>
          <p:cNvPicPr preferRelativeResize="0"/>
          <p:nvPr/>
        </p:nvPicPr>
        <p:blipFill rotWithShape="1">
          <a:blip r:embed="rId4">
            <a:alphaModFix/>
          </a:blip>
          <a:srcRect b="0" l="0" r="0" t="0"/>
          <a:stretch/>
        </p:blipFill>
        <p:spPr>
          <a:xfrm>
            <a:off x="1402337" y="2032771"/>
            <a:ext cx="6339325" cy="2813075"/>
          </a:xfrm>
          <a:prstGeom prst="rect">
            <a:avLst/>
          </a:prstGeom>
          <a:noFill/>
          <a:ln>
            <a:noFill/>
          </a:ln>
        </p:spPr>
      </p:pic>
      <p:sp>
        <p:nvSpPr>
          <p:cNvPr id="173" name="Google Shape;173;p9"/>
          <p:cNvSpPr txBox="1"/>
          <p:nvPr/>
        </p:nvSpPr>
        <p:spPr>
          <a:xfrm>
            <a:off x="-1"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https://www.bbntimes.com/science/artificial-intelligence-vs-machine-learning-vs-artificial-neural-networks-vs-deep-learning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1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Timeline of NLP</a:t>
            </a:r>
            <a:endParaRPr b="1" i="0" sz="3000" u="none" cap="none" strike="noStrike">
              <a:solidFill>
                <a:schemeClr val="lt1"/>
              </a:solidFill>
              <a:latin typeface="Cambria"/>
              <a:ea typeface="Cambria"/>
              <a:cs typeface="Cambria"/>
              <a:sym typeface="Cambria"/>
            </a:endParaRPr>
          </a:p>
        </p:txBody>
      </p:sp>
      <p:sp>
        <p:nvSpPr>
          <p:cNvPr id="179" name="Google Shape;179;p10"/>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chemeClr val="lt1"/>
                </a:solidFill>
                <a:latin typeface="Cambria"/>
                <a:ea typeface="Cambria"/>
                <a:cs typeface="Cambria"/>
                <a:sym typeface="Cambria"/>
              </a:rPr>
              <a:t>Neural NLP</a:t>
            </a:r>
            <a:endParaRPr b="0" i="0" sz="1100" u="none" cap="none" strike="noStrike">
              <a:solidFill>
                <a:schemeClr val="lt1"/>
              </a:solidFill>
              <a:latin typeface="Arial"/>
              <a:ea typeface="Arial"/>
              <a:cs typeface="Arial"/>
              <a:sym typeface="Arial"/>
            </a:endParaRPr>
          </a:p>
        </p:txBody>
      </p:sp>
      <p:sp>
        <p:nvSpPr>
          <p:cNvPr id="180" name="Google Shape;180;p10"/>
          <p:cNvSpPr txBox="1"/>
          <p:nvPr/>
        </p:nvSpPr>
        <p:spPr>
          <a:xfrm>
            <a:off x="428675" y="1252800"/>
            <a:ext cx="8424600" cy="1015632"/>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This distinction is important to know when looking at how NLP has evolved over time</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descr="Artificial Intelligence vs Machine Learning vs Artificial ..." id="181" name="Google Shape;181;p10"/>
          <p:cNvPicPr preferRelativeResize="0"/>
          <p:nvPr/>
        </p:nvPicPr>
        <p:blipFill rotWithShape="1">
          <a:blip r:embed="rId4">
            <a:alphaModFix/>
          </a:blip>
          <a:srcRect b="0" l="0" r="0" t="0"/>
          <a:stretch/>
        </p:blipFill>
        <p:spPr>
          <a:xfrm>
            <a:off x="428675" y="2027881"/>
            <a:ext cx="6339325" cy="2813075"/>
          </a:xfrm>
          <a:prstGeom prst="rect">
            <a:avLst/>
          </a:prstGeom>
          <a:noFill/>
          <a:ln>
            <a:noFill/>
          </a:ln>
        </p:spPr>
      </p:pic>
      <p:sp>
        <p:nvSpPr>
          <p:cNvPr id="182" name="Google Shape;182;p10"/>
          <p:cNvSpPr txBox="1"/>
          <p:nvPr/>
        </p:nvSpPr>
        <p:spPr>
          <a:xfrm>
            <a:off x="-1"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https://www.bbntimes.com/science/artificial-intelligence-vs-machine-learning-vs-artificial-neural-networks-vs-deep-learning</a:t>
            </a:r>
            <a:endParaRPr/>
          </a:p>
        </p:txBody>
      </p:sp>
      <p:sp>
        <p:nvSpPr>
          <p:cNvPr id="183" name="Google Shape;183;p10"/>
          <p:cNvSpPr txBox="1"/>
          <p:nvPr/>
        </p:nvSpPr>
        <p:spPr>
          <a:xfrm>
            <a:off x="6929049" y="2095968"/>
            <a:ext cx="1445643" cy="5182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None/>
            </a:pPr>
            <a:r>
              <a:rPr b="1" i="0" lang="en-GB" sz="1400" u="none" cap="none" strike="noStrike">
                <a:solidFill>
                  <a:schemeClr val="dk1"/>
                </a:solidFill>
                <a:latin typeface="Cambria"/>
                <a:ea typeface="Cambria"/>
                <a:cs typeface="Cambria"/>
                <a:sym typeface="Cambria"/>
              </a:rPr>
              <a:t>Symbolic NLP </a:t>
            </a:r>
            <a:r>
              <a:rPr b="0" i="0" lang="en-GB" sz="1100" u="none" cap="none" strike="noStrike">
                <a:solidFill>
                  <a:schemeClr val="dk1"/>
                </a:solidFill>
                <a:latin typeface="Cambria"/>
                <a:ea typeface="Cambria"/>
                <a:cs typeface="Cambria"/>
                <a:sym typeface="Cambria"/>
              </a:rPr>
              <a:t>1950s – early 1990s</a:t>
            </a:r>
            <a:endParaRPr/>
          </a:p>
        </p:txBody>
      </p:sp>
      <p:sp>
        <p:nvSpPr>
          <p:cNvPr id="184" name="Google Shape;184;p10"/>
          <p:cNvSpPr txBox="1"/>
          <p:nvPr/>
        </p:nvSpPr>
        <p:spPr>
          <a:xfrm>
            <a:off x="6898936" y="2852870"/>
            <a:ext cx="1363278" cy="5182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Cambria"/>
                <a:ea typeface="Cambria"/>
                <a:cs typeface="Cambria"/>
                <a:sym typeface="Cambria"/>
              </a:rPr>
              <a:t>Statistical NLP</a:t>
            </a:r>
            <a:endParaRPr/>
          </a:p>
          <a:p>
            <a:pPr indent="0" lvl="0" marL="0" marR="0" rtl="0" algn="ctr">
              <a:lnSpc>
                <a:spcPct val="115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1990s–2010s</a:t>
            </a:r>
            <a:endParaRPr b="0" i="0" sz="1100" u="none" cap="none" strike="noStrike">
              <a:solidFill>
                <a:schemeClr val="lt1"/>
              </a:solidFill>
              <a:latin typeface="Arial"/>
              <a:ea typeface="Arial"/>
              <a:cs typeface="Arial"/>
              <a:sym typeface="Arial"/>
            </a:endParaRPr>
          </a:p>
        </p:txBody>
      </p:sp>
      <p:sp>
        <p:nvSpPr>
          <p:cNvPr id="185" name="Google Shape;185;p10"/>
          <p:cNvSpPr txBox="1"/>
          <p:nvPr/>
        </p:nvSpPr>
        <p:spPr>
          <a:xfrm>
            <a:off x="6992691" y="3932140"/>
            <a:ext cx="1175767" cy="518219"/>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0"/>
              </a:spcBef>
              <a:spcAft>
                <a:spcPts val="0"/>
              </a:spcAft>
              <a:buClr>
                <a:srgbClr val="000000"/>
              </a:buClr>
              <a:buSzPts val="1400"/>
              <a:buFont typeface="Arial"/>
              <a:buNone/>
            </a:pPr>
            <a:r>
              <a:rPr b="1" i="0" lang="en-GB" sz="1400" u="none" cap="none" strike="noStrike">
                <a:solidFill>
                  <a:schemeClr val="dk1"/>
                </a:solidFill>
                <a:latin typeface="Cambria"/>
                <a:ea typeface="Cambria"/>
                <a:cs typeface="Cambria"/>
                <a:sym typeface="Cambria"/>
              </a:rPr>
              <a:t>Neural NLP</a:t>
            </a:r>
            <a:endParaRPr/>
          </a:p>
          <a:p>
            <a:pPr indent="0" lvl="0" marL="0" marR="0" rtl="0" algn="ctr">
              <a:lnSpc>
                <a:spcPct val="115000"/>
              </a:lnSpc>
              <a:spcBef>
                <a:spcPts val="0"/>
              </a:spcBef>
              <a:spcAft>
                <a:spcPts val="0"/>
              </a:spcAft>
              <a:buClr>
                <a:srgbClr val="000000"/>
              </a:buClr>
              <a:buSzPts val="1100"/>
              <a:buFont typeface="Arial"/>
              <a:buNone/>
            </a:pPr>
            <a:r>
              <a:rPr b="0" i="0" lang="en-GB" sz="1100" u="none" cap="none" strike="noStrike">
                <a:solidFill>
                  <a:schemeClr val="dk1"/>
                </a:solidFill>
                <a:latin typeface="Arial"/>
                <a:ea typeface="Arial"/>
                <a:cs typeface="Arial"/>
                <a:sym typeface="Arial"/>
              </a:rPr>
              <a:t>2010s - present</a:t>
            </a:r>
            <a:endParaRPr/>
          </a:p>
        </p:txBody>
      </p:sp>
      <p:sp>
        <p:nvSpPr>
          <p:cNvPr id="186" name="Google Shape;186;p10"/>
          <p:cNvSpPr/>
          <p:nvPr/>
        </p:nvSpPr>
        <p:spPr>
          <a:xfrm>
            <a:off x="4190400" y="2027881"/>
            <a:ext cx="4343059" cy="65700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7" name="Google Shape;187;p10"/>
          <p:cNvSpPr/>
          <p:nvPr/>
        </p:nvSpPr>
        <p:spPr>
          <a:xfrm>
            <a:off x="4190400" y="2777899"/>
            <a:ext cx="4343059" cy="657001"/>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8" name="Google Shape;188;p10"/>
          <p:cNvSpPr/>
          <p:nvPr/>
        </p:nvSpPr>
        <p:spPr>
          <a:xfrm>
            <a:off x="4190400" y="3541544"/>
            <a:ext cx="4343059" cy="129941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Symbolic NLP</a:t>
            </a:r>
            <a:endParaRPr b="1" i="0" sz="3000" u="none" cap="none" strike="noStrike">
              <a:solidFill>
                <a:schemeClr val="lt1"/>
              </a:solidFill>
              <a:latin typeface="Cambria"/>
              <a:ea typeface="Cambria"/>
              <a:cs typeface="Cambria"/>
              <a:sym typeface="Cambria"/>
            </a:endParaRPr>
          </a:p>
        </p:txBody>
      </p:sp>
      <p:sp>
        <p:nvSpPr>
          <p:cNvPr id="194" name="Google Shape;194;p11"/>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1"/>
          <p:cNvSpPr txBox="1"/>
          <p:nvPr/>
        </p:nvSpPr>
        <p:spPr>
          <a:xfrm>
            <a:off x="428675" y="1252800"/>
            <a:ext cx="3471000" cy="428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Symbolic NLP can be achieved by using a collection of rules, such as a phrasebook with question-answer pairs</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The computer applies these rules to the data it encounters, allowing it to emulate various natural language processing tasks and comprehend the language effectively</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id="196" name="Google Shape;196;p11"/>
          <p:cNvPicPr preferRelativeResize="0"/>
          <p:nvPr/>
        </p:nvPicPr>
        <p:blipFill>
          <a:blip r:embed="rId4">
            <a:alphaModFix/>
          </a:blip>
          <a:stretch>
            <a:fillRect/>
          </a:stretch>
        </p:blipFill>
        <p:spPr>
          <a:xfrm>
            <a:off x="3899669" y="1759219"/>
            <a:ext cx="4953749" cy="2580200"/>
          </a:xfrm>
          <a:prstGeom prst="rect">
            <a:avLst/>
          </a:prstGeom>
          <a:noFill/>
          <a:ln>
            <a:noFill/>
          </a:ln>
        </p:spPr>
      </p:pic>
      <p:sp>
        <p:nvSpPr>
          <p:cNvPr id="197" name="Google Shape;197;p11"/>
          <p:cNvSpPr txBox="1"/>
          <p:nvPr/>
        </p:nvSpPr>
        <p:spPr>
          <a:xfrm>
            <a:off x="796800" y="4845850"/>
            <a:ext cx="83472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300"/>
              <a:t>Image: </a:t>
            </a:r>
            <a:r>
              <a:rPr lang="en-GB" sz="1300"/>
              <a:t>https://datafloq.com/read/neuro-symbolic-ai-coming-together-two-opposing-ai-approaches/</a:t>
            </a:r>
            <a:endParaRPr sz="13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g239d9b5c0a5_0_2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Symbolic NLP - Chinese Room</a:t>
            </a:r>
            <a:endParaRPr b="1" i="0" sz="3000" u="none" cap="none" strike="noStrike">
              <a:solidFill>
                <a:schemeClr val="lt1"/>
              </a:solidFill>
              <a:latin typeface="Cambria"/>
              <a:ea typeface="Cambria"/>
              <a:cs typeface="Cambria"/>
              <a:sym typeface="Cambria"/>
            </a:endParaRPr>
          </a:p>
        </p:txBody>
      </p:sp>
      <p:sp>
        <p:nvSpPr>
          <p:cNvPr id="203" name="Google Shape;203;g239d9b5c0a5_0_21"/>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39d9b5c0a5_0_21"/>
          <p:cNvSpPr txBox="1"/>
          <p:nvPr/>
        </p:nvSpPr>
        <p:spPr>
          <a:xfrm>
            <a:off x="428675" y="1252800"/>
            <a:ext cx="8424600" cy="162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id="205" name="Google Shape;205;g239d9b5c0a5_0_21"/>
          <p:cNvPicPr preferRelativeResize="0"/>
          <p:nvPr/>
        </p:nvPicPr>
        <p:blipFill>
          <a:blip r:embed="rId4">
            <a:alphaModFix/>
          </a:blip>
          <a:stretch>
            <a:fillRect/>
          </a:stretch>
        </p:blipFill>
        <p:spPr>
          <a:xfrm>
            <a:off x="2214753" y="1252798"/>
            <a:ext cx="6638522" cy="3593100"/>
          </a:xfrm>
          <a:prstGeom prst="rect">
            <a:avLst/>
          </a:prstGeom>
          <a:noFill/>
          <a:ln>
            <a:noFill/>
          </a:ln>
        </p:spPr>
      </p:pic>
      <p:sp>
        <p:nvSpPr>
          <p:cNvPr id="206" name="Google Shape;206;g239d9b5c0a5_0_21"/>
          <p:cNvSpPr txBox="1"/>
          <p:nvPr/>
        </p:nvSpPr>
        <p:spPr>
          <a:xfrm>
            <a:off x="428675" y="2499900"/>
            <a:ext cx="17862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John Searle's Chinese room experiment</a:t>
            </a:r>
            <a:endParaRPr b="0" i="0" sz="1800" u="none" cap="none" strike="noStrike">
              <a:solidFill>
                <a:srgbClr val="000000"/>
              </a:solidFill>
              <a:latin typeface="Cambria"/>
              <a:ea typeface="Cambria"/>
              <a:cs typeface="Cambria"/>
              <a:sym typeface="Cambria"/>
            </a:endParaRPr>
          </a:p>
        </p:txBody>
      </p:sp>
      <p:sp>
        <p:nvSpPr>
          <p:cNvPr id="207" name="Google Shape;207;g239d9b5c0a5_0_21"/>
          <p:cNvSpPr txBox="1"/>
          <p:nvPr/>
        </p:nvSpPr>
        <p:spPr>
          <a:xfrm>
            <a:off x="2555100" y="4758600"/>
            <a:ext cx="6588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300"/>
              <a:t>Image: </a:t>
            </a:r>
            <a:r>
              <a:rPr lang="en-GB" sz="1300"/>
              <a:t>https://analyticsindiamag.com/chinese-room-experiment-genereal-ai/</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g239eda05974_0_7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Symbolic NLP -</a:t>
            </a:r>
            <a:r>
              <a:rPr b="1" lang="en-GB" sz="3000">
                <a:solidFill>
                  <a:schemeClr val="lt1"/>
                </a:solidFill>
                <a:latin typeface="Cambria"/>
                <a:ea typeface="Cambria"/>
                <a:cs typeface="Cambria"/>
                <a:sym typeface="Cambria"/>
              </a:rPr>
              <a:t> Taxonomies</a:t>
            </a:r>
            <a:endParaRPr b="1" i="0" sz="3000" u="none" cap="none" strike="noStrike">
              <a:solidFill>
                <a:schemeClr val="lt1"/>
              </a:solidFill>
              <a:latin typeface="Cambria"/>
              <a:ea typeface="Cambria"/>
              <a:cs typeface="Cambria"/>
              <a:sym typeface="Cambria"/>
            </a:endParaRPr>
          </a:p>
        </p:txBody>
      </p:sp>
      <p:sp>
        <p:nvSpPr>
          <p:cNvPr id="213" name="Google Shape;213;g239eda05974_0_71"/>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39eda05974_0_71"/>
          <p:cNvSpPr txBox="1"/>
          <p:nvPr/>
        </p:nvSpPr>
        <p:spPr>
          <a:xfrm>
            <a:off x="428675" y="1252800"/>
            <a:ext cx="8424600" cy="1629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
        <p:nvSpPr>
          <p:cNvPr id="215" name="Google Shape;215;g239eda05974_0_71"/>
          <p:cNvSpPr txBox="1"/>
          <p:nvPr/>
        </p:nvSpPr>
        <p:spPr>
          <a:xfrm>
            <a:off x="617700" y="4774200"/>
            <a:ext cx="85263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a:t>Image: </a:t>
            </a:r>
            <a:r>
              <a:rPr lang="en-GB" sz="1200"/>
              <a:t>https://www.aiperspectives.com/natural-language-processing/#523_Symbolic_NLP_research_tools</a:t>
            </a:r>
            <a:endParaRPr sz="1200"/>
          </a:p>
        </p:txBody>
      </p:sp>
      <p:pic>
        <p:nvPicPr>
          <p:cNvPr id="216" name="Google Shape;216;g239eda05974_0_71"/>
          <p:cNvPicPr preferRelativeResize="0"/>
          <p:nvPr/>
        </p:nvPicPr>
        <p:blipFill>
          <a:blip r:embed="rId4">
            <a:alphaModFix/>
          </a:blip>
          <a:stretch>
            <a:fillRect/>
          </a:stretch>
        </p:blipFill>
        <p:spPr>
          <a:xfrm>
            <a:off x="1444740" y="1258375"/>
            <a:ext cx="6254510" cy="3581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0" name="Shape 220"/>
        <p:cNvGrpSpPr/>
        <p:nvPr/>
      </p:nvGrpSpPr>
      <p:grpSpPr>
        <a:xfrm>
          <a:off x="0" y="0"/>
          <a:ext cx="0" cy="0"/>
          <a:chOff x="0" y="0"/>
          <a:chExt cx="0" cy="0"/>
        </a:xfrm>
      </p:grpSpPr>
      <p:sp>
        <p:nvSpPr>
          <p:cNvPr id="221" name="Google Shape;221;g239d9b5c0a5_0_4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Symbolic NLP - L</a:t>
            </a:r>
            <a:r>
              <a:rPr b="1" lang="en-GB" sz="3000">
                <a:solidFill>
                  <a:schemeClr val="lt1"/>
                </a:solidFill>
                <a:latin typeface="Cambria"/>
                <a:ea typeface="Cambria"/>
                <a:cs typeface="Cambria"/>
                <a:sym typeface="Cambria"/>
              </a:rPr>
              <a:t>e</a:t>
            </a:r>
            <a:r>
              <a:rPr b="1" i="0" lang="en-GB" sz="3000" u="none" cap="none" strike="noStrike">
                <a:solidFill>
                  <a:schemeClr val="lt1"/>
                </a:solidFill>
                <a:latin typeface="Cambria"/>
                <a:ea typeface="Cambria"/>
                <a:cs typeface="Cambria"/>
                <a:sym typeface="Cambria"/>
              </a:rPr>
              <a:t>xicon based</a:t>
            </a:r>
            <a:endParaRPr b="1" i="0" sz="3000" u="none" cap="none" strike="noStrike">
              <a:solidFill>
                <a:schemeClr val="lt1"/>
              </a:solidFill>
              <a:latin typeface="Cambria"/>
              <a:ea typeface="Cambria"/>
              <a:cs typeface="Cambria"/>
              <a:sym typeface="Cambria"/>
            </a:endParaRPr>
          </a:p>
        </p:txBody>
      </p:sp>
      <p:sp>
        <p:nvSpPr>
          <p:cNvPr id="222" name="Google Shape;222;g239d9b5c0a5_0_49"/>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g239d9b5c0a5_0_49"/>
          <p:cNvSpPr txBox="1"/>
          <p:nvPr/>
        </p:nvSpPr>
        <p:spPr>
          <a:xfrm>
            <a:off x="368450" y="1543950"/>
            <a:ext cx="45354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The lexicon-based approach is a specific technique within symbolic NLP that relies on using lexicons or dictionaries to analyze and process language</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In this approach, a lexicon contains lists of words or phrases with associated information, such as sentiment scores or part-of-speech tags</a:t>
            </a:r>
            <a:endParaRPr b="0" i="0" sz="1800" u="none" cap="none" strike="noStrike">
              <a:solidFill>
                <a:srgbClr val="000000"/>
              </a:solidFill>
              <a:latin typeface="Cambria"/>
              <a:ea typeface="Cambria"/>
              <a:cs typeface="Cambria"/>
              <a:sym typeface="Cambria"/>
            </a:endParaRPr>
          </a:p>
        </p:txBody>
      </p:sp>
      <p:graphicFrame>
        <p:nvGraphicFramePr>
          <p:cNvPr id="224" name="Google Shape;224;g239d9b5c0a5_0_49"/>
          <p:cNvGraphicFramePr/>
          <p:nvPr/>
        </p:nvGraphicFramePr>
        <p:xfrm>
          <a:off x="4903814" y="1244850"/>
          <a:ext cx="3000000" cy="3000000"/>
        </p:xfrm>
        <a:graphic>
          <a:graphicData uri="http://schemas.openxmlformats.org/drawingml/2006/table">
            <a:tbl>
              <a:tblPr>
                <a:noFill/>
                <a:tableStyleId>{9CE1EED1-3DE2-4C46-91E3-091041C55236}</a:tableStyleId>
              </a:tblPr>
              <a:tblGrid>
                <a:gridCol w="1974725"/>
                <a:gridCol w="1974725"/>
              </a:tblGrid>
              <a:tr h="618325">
                <a:tc>
                  <a:txBody>
                    <a:bodyPr/>
                    <a:lstStyle/>
                    <a:p>
                      <a:pPr indent="0" lvl="0" marL="0" marR="0" rtl="0" algn="ctr">
                        <a:lnSpc>
                          <a:spcPct val="100000"/>
                        </a:lnSpc>
                        <a:spcBef>
                          <a:spcPts val="0"/>
                        </a:spcBef>
                        <a:spcAft>
                          <a:spcPts val="0"/>
                        </a:spcAft>
                        <a:buNone/>
                      </a:pPr>
                      <a:r>
                        <a:rPr b="1" lang="en-GB"/>
                        <a:t>Word</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b="1" lang="en-GB"/>
                        <a:t>AFINN Sentiment Score</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3550">
                <a:tc>
                  <a:txBody>
                    <a:bodyPr/>
                    <a:lstStyle/>
                    <a:p>
                      <a:pPr indent="0" lvl="0" marL="0" marR="0" rtl="0" algn="ctr">
                        <a:lnSpc>
                          <a:spcPct val="100000"/>
                        </a:lnSpc>
                        <a:spcBef>
                          <a:spcPts val="0"/>
                        </a:spcBef>
                        <a:spcAft>
                          <a:spcPts val="0"/>
                        </a:spcAft>
                        <a:buNone/>
                      </a:pPr>
                      <a:r>
                        <a:rPr lang="en-GB"/>
                        <a:t>Happy</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a:t>+3</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618325">
                <a:tc>
                  <a:txBody>
                    <a:bodyPr/>
                    <a:lstStyle/>
                    <a:p>
                      <a:pPr indent="0" lvl="0" marL="0" marR="0" rtl="0" algn="ctr">
                        <a:lnSpc>
                          <a:spcPct val="100000"/>
                        </a:lnSpc>
                        <a:spcBef>
                          <a:spcPts val="0"/>
                        </a:spcBef>
                        <a:spcAft>
                          <a:spcPts val="0"/>
                        </a:spcAft>
                        <a:buNone/>
                      </a:pPr>
                      <a:r>
                        <a:rPr lang="en-GB"/>
                        <a:t>Sad</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a:t>-2</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3550">
                <a:tc>
                  <a:txBody>
                    <a:bodyPr/>
                    <a:lstStyle/>
                    <a:p>
                      <a:pPr indent="0" lvl="0" marL="0" marR="0" rtl="0" algn="ctr">
                        <a:lnSpc>
                          <a:spcPct val="100000"/>
                        </a:lnSpc>
                        <a:spcBef>
                          <a:spcPts val="0"/>
                        </a:spcBef>
                        <a:spcAft>
                          <a:spcPts val="0"/>
                        </a:spcAft>
                        <a:buNone/>
                      </a:pPr>
                      <a:r>
                        <a:rPr lang="en-GB"/>
                        <a:t>Love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a:t>+3</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909300">
                <a:tc>
                  <a:txBody>
                    <a:bodyPr/>
                    <a:lstStyle/>
                    <a:p>
                      <a:pPr indent="0" lvl="0" marL="0" marR="0" rtl="0" algn="ctr">
                        <a:lnSpc>
                          <a:spcPct val="100000"/>
                        </a:lnSpc>
                        <a:spcBef>
                          <a:spcPts val="0"/>
                        </a:spcBef>
                        <a:spcAft>
                          <a:spcPts val="0"/>
                        </a:spcAft>
                        <a:buNone/>
                      </a:pPr>
                      <a:r>
                        <a:rPr lang="en-GB"/>
                        <a:t>Hate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a:t>-3</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p12"/>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Statistical NLP</a:t>
            </a:r>
            <a:endParaRPr b="1" i="0" sz="3000" u="none" cap="none" strike="noStrike">
              <a:solidFill>
                <a:schemeClr val="lt1"/>
              </a:solidFill>
              <a:latin typeface="Cambria"/>
              <a:ea typeface="Cambria"/>
              <a:cs typeface="Cambria"/>
              <a:sym typeface="Cambria"/>
            </a:endParaRPr>
          </a:p>
        </p:txBody>
      </p:sp>
      <p:sp>
        <p:nvSpPr>
          <p:cNvPr id="230" name="Google Shape;230;p12"/>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2"/>
          <p:cNvSpPr txBox="1"/>
          <p:nvPr/>
        </p:nvSpPr>
        <p:spPr>
          <a:xfrm>
            <a:off x="428675" y="1252800"/>
            <a:ext cx="8424600" cy="1948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In the late 1980s, machine learning for NLP was facilitated by advancements in computational power and a shift to corpus linguistics-based approached</a:t>
            </a:r>
            <a:endParaRPr/>
          </a:p>
          <a:p>
            <a:pPr indent="0" lvl="0" marL="0" marR="0" rtl="0" algn="l">
              <a:lnSpc>
                <a:spcPct val="115000"/>
              </a:lnSpc>
              <a:spcBef>
                <a:spcPts val="0"/>
              </a:spcBef>
              <a:spcAft>
                <a:spcPts val="0"/>
              </a:spcAft>
              <a:buClr>
                <a:srgbClr val="000000"/>
              </a:buClr>
              <a:buSzPts val="1800"/>
              <a:buFont typeface="Arial"/>
              <a:buNone/>
            </a:pPr>
            <a:r>
              <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id="232" name="Google Shape;232;p12"/>
          <p:cNvPicPr preferRelativeResize="0"/>
          <p:nvPr/>
        </p:nvPicPr>
        <p:blipFill>
          <a:blip r:embed="rId4">
            <a:alphaModFix/>
          </a:blip>
          <a:stretch>
            <a:fillRect/>
          </a:stretch>
        </p:blipFill>
        <p:spPr>
          <a:xfrm>
            <a:off x="1416038" y="1979525"/>
            <a:ext cx="6311925" cy="2866325"/>
          </a:xfrm>
          <a:prstGeom prst="rect">
            <a:avLst/>
          </a:prstGeom>
          <a:noFill/>
          <a:ln>
            <a:noFill/>
          </a:ln>
        </p:spPr>
      </p:pic>
      <p:sp>
        <p:nvSpPr>
          <p:cNvPr id="233" name="Google Shape;233;p12"/>
          <p:cNvSpPr txBox="1"/>
          <p:nvPr/>
        </p:nvSpPr>
        <p:spPr>
          <a:xfrm>
            <a:off x="0" y="4774200"/>
            <a:ext cx="9144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a:t>Image: </a:t>
            </a:r>
            <a:r>
              <a:rPr lang="en-GB" sz="1200"/>
              <a:t>https://www.analyticsvidhya.com/blog/2022/03/learn-basics-of-natural-language-processing-nlp-using-gensim-part-1/</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239d9b5c0a5_0_65"/>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Statistical NLP -</a:t>
            </a:r>
            <a:r>
              <a:rPr b="1" lang="en-GB" sz="3000">
                <a:solidFill>
                  <a:schemeClr val="lt1"/>
                </a:solidFill>
                <a:latin typeface="Cambria"/>
                <a:ea typeface="Cambria"/>
                <a:cs typeface="Cambria"/>
                <a:sym typeface="Cambria"/>
              </a:rPr>
              <a:t>BoW</a:t>
            </a:r>
            <a:endParaRPr b="1" i="0" sz="3000" u="none" cap="none" strike="noStrike">
              <a:solidFill>
                <a:schemeClr val="lt1"/>
              </a:solidFill>
              <a:latin typeface="Cambria"/>
              <a:ea typeface="Cambria"/>
              <a:cs typeface="Cambria"/>
              <a:sym typeface="Cambria"/>
            </a:endParaRPr>
          </a:p>
        </p:txBody>
      </p:sp>
      <p:sp>
        <p:nvSpPr>
          <p:cNvPr id="239" name="Google Shape;239;g239d9b5c0a5_0_65"/>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g239d9b5c0a5_0_65"/>
          <p:cNvSpPr txBox="1"/>
          <p:nvPr/>
        </p:nvSpPr>
        <p:spPr>
          <a:xfrm>
            <a:off x="428675" y="1703250"/>
            <a:ext cx="2174400" cy="2692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Statistical NLP often uses sparse and hand-crafted features, such as n-grams, bag-of-words, and TF-IDF to represent </a:t>
            </a:r>
            <a:r>
              <a:rPr lang="en-GB" sz="1800">
                <a:solidFill>
                  <a:schemeClr val="dk1"/>
                </a:solidFill>
                <a:latin typeface="Cambria"/>
                <a:ea typeface="Cambria"/>
                <a:cs typeface="Cambria"/>
                <a:sym typeface="Cambria"/>
              </a:rPr>
              <a:t>words as</a:t>
            </a:r>
            <a:r>
              <a:rPr lang="en-GB" sz="1800">
                <a:solidFill>
                  <a:schemeClr val="dk1"/>
                </a:solidFill>
                <a:latin typeface="Cambria"/>
                <a:ea typeface="Cambria"/>
                <a:cs typeface="Cambria"/>
                <a:sym typeface="Cambria"/>
              </a:rPr>
              <a:t> vectors</a:t>
            </a:r>
            <a:endParaRPr b="0" i="0" sz="1800" u="none" cap="none" strike="noStrike">
              <a:solidFill>
                <a:srgbClr val="000000"/>
              </a:solidFill>
              <a:latin typeface="Cambria"/>
              <a:ea typeface="Cambria"/>
              <a:cs typeface="Cambria"/>
              <a:sym typeface="Cambria"/>
            </a:endParaRPr>
          </a:p>
        </p:txBody>
      </p:sp>
      <p:pic>
        <p:nvPicPr>
          <p:cNvPr id="241" name="Google Shape;241;g239d9b5c0a5_0_65"/>
          <p:cNvPicPr preferRelativeResize="0"/>
          <p:nvPr/>
        </p:nvPicPr>
        <p:blipFill>
          <a:blip r:embed="rId4">
            <a:alphaModFix/>
          </a:blip>
          <a:stretch>
            <a:fillRect/>
          </a:stretch>
        </p:blipFill>
        <p:spPr>
          <a:xfrm>
            <a:off x="2603168" y="1252800"/>
            <a:ext cx="6250107" cy="3593100"/>
          </a:xfrm>
          <a:prstGeom prst="rect">
            <a:avLst/>
          </a:prstGeom>
          <a:noFill/>
          <a:ln>
            <a:noFill/>
          </a:ln>
        </p:spPr>
      </p:pic>
      <p:sp>
        <p:nvSpPr>
          <p:cNvPr id="242" name="Google Shape;242;g239d9b5c0a5_0_65"/>
          <p:cNvSpPr txBox="1"/>
          <p:nvPr/>
        </p:nvSpPr>
        <p:spPr>
          <a:xfrm>
            <a:off x="1078200" y="4789500"/>
            <a:ext cx="8065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a:t>Image: </a:t>
            </a:r>
            <a:r>
              <a:rPr lang="en-GB" sz="1100"/>
              <a:t>https://koushik1102.medium.com/nlp-bag-of-words-and-tf-idf-explained-fd1f49dce7c4</a:t>
            </a: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3"/>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Session Overview</a:t>
            </a:r>
            <a:endParaRPr b="1" i="0" sz="3000" u="none" cap="none" strike="noStrike">
              <a:solidFill>
                <a:schemeClr val="lt1"/>
              </a:solidFill>
              <a:latin typeface="Cambria"/>
              <a:ea typeface="Cambria"/>
              <a:cs typeface="Cambria"/>
              <a:sym typeface="Cambria"/>
            </a:endParaRPr>
          </a:p>
        </p:txBody>
      </p:sp>
      <p:sp>
        <p:nvSpPr>
          <p:cNvPr id="90" name="Google Shape;90;p3"/>
          <p:cNvSpPr txBox="1"/>
          <p:nvPr/>
        </p:nvSpPr>
        <p:spPr>
          <a:xfrm>
            <a:off x="322375" y="1227275"/>
            <a:ext cx="8596200" cy="1736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1" i="0" lang="en-GB" sz="1800" u="none" cap="none" strike="noStrike">
                <a:solidFill>
                  <a:schemeClr val="dk1"/>
                </a:solidFill>
                <a:latin typeface="Cambria"/>
                <a:ea typeface="Cambria"/>
                <a:cs typeface="Cambria"/>
                <a:sym typeface="Cambria"/>
              </a:rPr>
              <a:t>Goal: to equip participants with foundational NLP knowledge </a:t>
            </a:r>
            <a:r>
              <a:rPr b="1" lang="en-GB" sz="1800">
                <a:solidFill>
                  <a:schemeClr val="dk1"/>
                </a:solidFill>
                <a:latin typeface="Cambria"/>
                <a:ea typeface="Cambria"/>
                <a:cs typeface="Cambria"/>
                <a:sym typeface="Cambria"/>
              </a:rPr>
              <a:t>and provide an </a:t>
            </a:r>
            <a:r>
              <a:rPr b="1" lang="en-GB" sz="1800">
                <a:solidFill>
                  <a:schemeClr val="dk1"/>
                </a:solidFill>
                <a:latin typeface="Cambria"/>
                <a:ea typeface="Cambria"/>
                <a:cs typeface="Cambria"/>
                <a:sym typeface="Cambria"/>
              </a:rPr>
              <a:t>overview</a:t>
            </a:r>
            <a:r>
              <a:rPr b="1" lang="en-GB" sz="1800">
                <a:solidFill>
                  <a:schemeClr val="dk1"/>
                </a:solidFill>
                <a:latin typeface="Cambria"/>
                <a:ea typeface="Cambria"/>
                <a:cs typeface="Cambria"/>
                <a:sym typeface="Cambria"/>
              </a:rPr>
              <a:t> of how state-of-the-art transformer models are revolutionizing NLP.</a:t>
            </a:r>
            <a:r>
              <a:rPr b="1" i="0" lang="en-GB" sz="1800" u="none" cap="none" strike="noStrike">
                <a:solidFill>
                  <a:schemeClr val="dk1"/>
                </a:solidFill>
                <a:latin typeface="Cambria"/>
                <a:ea typeface="Cambria"/>
                <a:cs typeface="Cambria"/>
                <a:sym typeface="Cambria"/>
              </a:rPr>
              <a:t> By the end of the workshop participants should </a:t>
            </a:r>
            <a:r>
              <a:rPr b="1" lang="en-GB" sz="1800">
                <a:solidFill>
                  <a:schemeClr val="dk1"/>
                </a:solidFill>
                <a:latin typeface="Cambria"/>
                <a:ea typeface="Cambria"/>
                <a:cs typeface="Cambria"/>
                <a:sym typeface="Cambria"/>
              </a:rPr>
              <a:t>be confident in he </a:t>
            </a:r>
            <a:r>
              <a:rPr b="1" i="0" lang="en-GB" sz="1800" u="none" cap="none" strike="noStrike">
                <a:solidFill>
                  <a:schemeClr val="dk1"/>
                </a:solidFill>
                <a:latin typeface="Cambria"/>
                <a:ea typeface="Cambria"/>
                <a:cs typeface="Cambria"/>
                <a:sym typeface="Cambria"/>
              </a:rPr>
              <a:t>coding </a:t>
            </a:r>
            <a:r>
              <a:rPr b="1" lang="en-GB" sz="1800">
                <a:solidFill>
                  <a:schemeClr val="dk1"/>
                </a:solidFill>
                <a:latin typeface="Cambria"/>
                <a:ea typeface="Cambria"/>
                <a:cs typeface="Cambria"/>
                <a:sym typeface="Cambria"/>
              </a:rPr>
              <a:t>methods needed to carry out NLP</a:t>
            </a:r>
            <a:r>
              <a:rPr b="1" i="0" lang="en-GB" sz="1800" u="none" cap="none" strike="noStrike">
                <a:solidFill>
                  <a:schemeClr val="dk1"/>
                </a:solidFill>
                <a:latin typeface="Cambria"/>
                <a:ea typeface="Cambria"/>
                <a:cs typeface="Cambria"/>
                <a:sym typeface="Cambria"/>
              </a:rPr>
              <a:t>  </a:t>
            </a:r>
            <a:r>
              <a:rPr b="1" lang="en-GB" sz="1800">
                <a:solidFill>
                  <a:schemeClr val="dk1"/>
                </a:solidFill>
                <a:latin typeface="Cambria"/>
                <a:ea typeface="Cambria"/>
                <a:cs typeface="Cambria"/>
                <a:sym typeface="Cambria"/>
              </a:rPr>
              <a:t>and applied the</a:t>
            </a:r>
            <a:r>
              <a:rPr b="1" i="0" lang="en-GB" sz="1800" u="none" cap="none" strike="noStrike">
                <a:solidFill>
                  <a:schemeClr val="dk1"/>
                </a:solidFill>
                <a:latin typeface="Cambria"/>
                <a:ea typeface="Cambria"/>
                <a:cs typeface="Cambria"/>
                <a:sym typeface="Cambria"/>
              </a:rPr>
              <a:t> methodologies learned today and apply them to their own datasets.</a:t>
            </a:r>
            <a:endParaRPr b="0" i="0" sz="1800" u="none" cap="none" strike="noStrike">
              <a:solidFill>
                <a:srgbClr val="000000"/>
              </a:solidFill>
              <a:latin typeface="Cambria"/>
              <a:ea typeface="Cambria"/>
              <a:cs typeface="Cambria"/>
              <a:sym typeface="Cambria"/>
            </a:endParaRPr>
          </a:p>
        </p:txBody>
      </p:sp>
      <p:sp>
        <p:nvSpPr>
          <p:cNvPr id="91" name="Google Shape;91;p3"/>
          <p:cNvSpPr txBox="1"/>
          <p:nvPr/>
        </p:nvSpPr>
        <p:spPr>
          <a:xfrm>
            <a:off x="375925" y="3579900"/>
            <a:ext cx="8488800" cy="14160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1:00pm – 2:</a:t>
            </a:r>
            <a:r>
              <a:rPr lang="en-GB" sz="1600">
                <a:solidFill>
                  <a:schemeClr val="dk1"/>
                </a:solidFill>
                <a:latin typeface="Cambria"/>
                <a:ea typeface="Cambria"/>
                <a:cs typeface="Cambria"/>
                <a:sym typeface="Cambria"/>
              </a:rPr>
              <a:t>15</a:t>
            </a:r>
            <a:r>
              <a:rPr b="0" i="0" lang="en-GB" sz="1600" u="none" cap="none" strike="noStrike">
                <a:solidFill>
                  <a:schemeClr val="dk1"/>
                </a:solidFill>
                <a:latin typeface="Cambria"/>
                <a:ea typeface="Cambria"/>
                <a:cs typeface="Cambria"/>
                <a:sym typeface="Cambria"/>
              </a:rPr>
              <a:t>p</a:t>
            </a:r>
            <a:r>
              <a:rPr lang="en-GB" sz="1600">
                <a:solidFill>
                  <a:schemeClr val="dk1"/>
                </a:solidFill>
                <a:latin typeface="Cambria"/>
                <a:ea typeface="Cambria"/>
                <a:cs typeface="Cambria"/>
                <a:sym typeface="Cambria"/>
              </a:rPr>
              <a:t>m</a:t>
            </a:r>
            <a:endParaRPr/>
          </a:p>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Session 4: Introduction to Natural Language Processing</a:t>
            </a:r>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2:</a:t>
            </a:r>
            <a:r>
              <a:rPr lang="en-GB" sz="1600">
                <a:solidFill>
                  <a:schemeClr val="dk1"/>
                </a:solidFill>
                <a:latin typeface="Cambria"/>
                <a:ea typeface="Cambria"/>
                <a:cs typeface="Cambria"/>
                <a:sym typeface="Cambria"/>
              </a:rPr>
              <a:t>30</a:t>
            </a:r>
            <a:r>
              <a:rPr b="0" i="0" lang="en-GB" sz="1600" u="none" cap="none" strike="noStrike">
                <a:solidFill>
                  <a:schemeClr val="dk1"/>
                </a:solidFill>
                <a:latin typeface="Cambria"/>
                <a:ea typeface="Cambria"/>
                <a:cs typeface="Cambria"/>
                <a:sym typeface="Cambria"/>
              </a:rPr>
              <a:t>pm – 4:30pm</a:t>
            </a:r>
            <a:endParaRPr/>
          </a:p>
          <a:p>
            <a:pPr indent="0" lvl="0" marL="0" marR="0" rtl="0" algn="ctr">
              <a:lnSpc>
                <a:spcPct val="100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Session 5: Hands-on with Transformer models</a:t>
            </a:r>
            <a:endParaRPr b="0" i="0" sz="1600" u="none" cap="none" strike="noStrike">
              <a:solidFill>
                <a:schemeClr val="dk1"/>
              </a:solidFill>
              <a:latin typeface="Cambria"/>
              <a:ea typeface="Cambria"/>
              <a:cs typeface="Cambria"/>
              <a:sym typeface="Cambria"/>
            </a:endParaRPr>
          </a:p>
        </p:txBody>
      </p:sp>
      <p:sp>
        <p:nvSpPr>
          <p:cNvPr id="92" name="Google Shape;92;p3"/>
          <p:cNvSpPr txBox="1"/>
          <p:nvPr/>
        </p:nvSpPr>
        <p:spPr>
          <a:xfrm>
            <a:off x="376075" y="3103500"/>
            <a:ext cx="8488800" cy="492600"/>
          </a:xfrm>
          <a:prstGeom prst="rect">
            <a:avLst/>
          </a:prstGeom>
          <a:solidFill>
            <a:srgbClr val="B1D4A4"/>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Cambria"/>
                <a:ea typeface="Cambria"/>
                <a:cs typeface="Cambria"/>
                <a:sym typeface="Cambria"/>
              </a:rPr>
              <a:t>Schedule</a:t>
            </a:r>
            <a:endParaRPr b="1" i="0" sz="2000" u="none" cap="none" strike="noStrike">
              <a:solidFill>
                <a:srgbClr val="000000"/>
              </a:solidFill>
              <a:latin typeface="Cambria"/>
              <a:ea typeface="Cambria"/>
              <a:cs typeface="Cambria"/>
              <a:sym typeface="Cambri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g2600d92674c_0_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Statistical NLP - LSA</a:t>
            </a:r>
            <a:endParaRPr b="1" i="0" sz="3000" u="none" cap="none" strike="noStrike">
              <a:solidFill>
                <a:schemeClr val="lt1"/>
              </a:solidFill>
              <a:latin typeface="Cambria"/>
              <a:ea typeface="Cambria"/>
              <a:cs typeface="Cambria"/>
              <a:sym typeface="Cambria"/>
            </a:endParaRPr>
          </a:p>
        </p:txBody>
      </p:sp>
      <p:sp>
        <p:nvSpPr>
          <p:cNvPr id="248" name="Google Shape;248;g2600d92674c_0_0"/>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g2600d92674c_0_0"/>
          <p:cNvSpPr txBox="1"/>
          <p:nvPr/>
        </p:nvSpPr>
        <p:spPr>
          <a:xfrm>
            <a:off x="377850" y="1252800"/>
            <a:ext cx="4759800" cy="3648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Latent Semantic Analysis (LSA) is a technique used in natural language processing and information retrieval to uncover hidden relationships between words in a large corpus of text</a:t>
            </a:r>
            <a:endParaRPr sz="1800">
              <a:solidFill>
                <a:schemeClr val="dk1"/>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 Here, Singular Value Decomposition (SVD) was used to transform the original high-dimensional space of words into a lower-dimensional space, where the latent (hidden) semantic structure is revealed</a:t>
            </a:r>
            <a:endParaRPr b="0" i="0" sz="1800" u="none" cap="none" strike="noStrike">
              <a:solidFill>
                <a:srgbClr val="000000"/>
              </a:solidFill>
              <a:latin typeface="Cambria"/>
              <a:ea typeface="Cambria"/>
              <a:cs typeface="Cambria"/>
              <a:sym typeface="Cambria"/>
            </a:endParaRPr>
          </a:p>
        </p:txBody>
      </p:sp>
      <p:pic>
        <p:nvPicPr>
          <p:cNvPr id="250" name="Google Shape;250;g2600d92674c_0_0"/>
          <p:cNvPicPr preferRelativeResize="0"/>
          <p:nvPr/>
        </p:nvPicPr>
        <p:blipFill>
          <a:blip r:embed="rId4">
            <a:alphaModFix/>
          </a:blip>
          <a:stretch>
            <a:fillRect/>
          </a:stretch>
        </p:blipFill>
        <p:spPr>
          <a:xfrm>
            <a:off x="5137650" y="1252800"/>
            <a:ext cx="3692775" cy="3593101"/>
          </a:xfrm>
          <a:prstGeom prst="rect">
            <a:avLst/>
          </a:prstGeom>
          <a:noFill/>
          <a:ln>
            <a:noFill/>
          </a:ln>
        </p:spPr>
      </p:pic>
      <p:sp>
        <p:nvSpPr>
          <p:cNvPr id="251" name="Google Shape;251;g2600d92674c_0_0"/>
          <p:cNvSpPr txBox="1"/>
          <p:nvPr/>
        </p:nvSpPr>
        <p:spPr>
          <a:xfrm>
            <a:off x="2608200" y="4804800"/>
            <a:ext cx="6535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t>Image: https://www.sciencedirect.com/science/article/pii/S2212041621000863</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3"/>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Neural NLP</a:t>
            </a:r>
            <a:endParaRPr b="1" i="0" sz="3000" u="none" cap="none" strike="noStrike">
              <a:solidFill>
                <a:schemeClr val="lt1"/>
              </a:solidFill>
              <a:latin typeface="Cambria"/>
              <a:ea typeface="Cambria"/>
              <a:cs typeface="Cambria"/>
              <a:sym typeface="Cambria"/>
            </a:endParaRPr>
          </a:p>
        </p:txBody>
      </p:sp>
      <p:sp>
        <p:nvSpPr>
          <p:cNvPr id="257" name="Google Shape;257;p13"/>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3"/>
          <p:cNvSpPr txBox="1"/>
          <p:nvPr/>
        </p:nvSpPr>
        <p:spPr>
          <a:xfrm>
            <a:off x="428675" y="1252800"/>
            <a:ext cx="8424600" cy="2338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Around 2015, there was a significant advancement in NLP with the introduction of neural networks, particularly in the form of deep learning models, which can automatically learn representations from data without explicit feature engineering</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id="259" name="Google Shape;259;p13"/>
          <p:cNvPicPr preferRelativeResize="0"/>
          <p:nvPr/>
        </p:nvPicPr>
        <p:blipFill>
          <a:blip r:embed="rId4">
            <a:alphaModFix/>
          </a:blip>
          <a:stretch>
            <a:fillRect/>
          </a:stretch>
        </p:blipFill>
        <p:spPr>
          <a:xfrm>
            <a:off x="428675" y="2418273"/>
            <a:ext cx="8424600" cy="24275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14"/>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Word embedding</a:t>
            </a:r>
            <a:endParaRPr b="1" i="0" sz="3000" u="none" cap="none" strike="noStrike">
              <a:solidFill>
                <a:schemeClr val="lt1"/>
              </a:solidFill>
              <a:latin typeface="Cambria"/>
              <a:ea typeface="Cambria"/>
              <a:cs typeface="Cambria"/>
              <a:sym typeface="Cambria"/>
            </a:endParaRPr>
          </a:p>
        </p:txBody>
      </p:sp>
      <p:sp>
        <p:nvSpPr>
          <p:cNvPr id="265" name="Google Shape;265;p14"/>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4"/>
          <p:cNvSpPr txBox="1"/>
          <p:nvPr/>
        </p:nvSpPr>
        <p:spPr>
          <a:xfrm>
            <a:off x="428675" y="1252800"/>
            <a:ext cx="8424600" cy="428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Word embeddings allows computers to understand words like we humans by representing words as points in a multi-dimensional space</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For example, let's take the words "cat" and "dog", if these words have similar meanings or are used in similar contexts, their points in the space will be closer</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Once the algorithm has learned these relationships, it creates numerical representations (vectors) for each word</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These vectors encode the semantic meaning of the words. Since the vectors are in a high-dimensional space, they capture the complex relationships between words</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0" name="Shape 270"/>
        <p:cNvGrpSpPr/>
        <p:nvPr/>
      </p:nvGrpSpPr>
      <p:grpSpPr>
        <a:xfrm>
          <a:off x="0" y="0"/>
          <a:ext cx="0" cy="0"/>
          <a:chOff x="0" y="0"/>
          <a:chExt cx="0" cy="0"/>
        </a:xfrm>
      </p:grpSpPr>
      <p:sp>
        <p:nvSpPr>
          <p:cNvPr id="271" name="Google Shape;271;p15"/>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Word Embedding Example</a:t>
            </a:r>
            <a:endParaRPr/>
          </a:p>
        </p:txBody>
      </p:sp>
      <p:sp>
        <p:nvSpPr>
          <p:cNvPr id="272" name="Google Shape;272;p15"/>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5"/>
          <p:cNvSpPr txBox="1"/>
          <p:nvPr/>
        </p:nvSpPr>
        <p:spPr>
          <a:xfrm>
            <a:off x="428675" y="1252800"/>
            <a:ext cx="8424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600"/>
              <a:buFont typeface="Arial"/>
              <a:buNone/>
            </a:pPr>
            <a:r>
              <a:t/>
            </a:r>
            <a:endParaRPr b="0" i="0" sz="1800" u="none" cap="none" strike="noStrike">
              <a:solidFill>
                <a:schemeClr val="dk1"/>
              </a:solidFill>
              <a:latin typeface="Cambria"/>
              <a:ea typeface="Cambria"/>
              <a:cs typeface="Cambria"/>
              <a:sym typeface="Cambria"/>
            </a:endParaRPr>
          </a:p>
        </p:txBody>
      </p:sp>
      <p:pic>
        <p:nvPicPr>
          <p:cNvPr id="274" name="Google Shape;274;p15"/>
          <p:cNvPicPr preferRelativeResize="0"/>
          <p:nvPr/>
        </p:nvPicPr>
        <p:blipFill rotWithShape="1">
          <a:blip r:embed="rId4">
            <a:alphaModFix/>
          </a:blip>
          <a:srcRect b="0" l="0" r="0" t="9658"/>
          <a:stretch/>
        </p:blipFill>
        <p:spPr>
          <a:xfrm>
            <a:off x="428675" y="1599599"/>
            <a:ext cx="8424602" cy="2899440"/>
          </a:xfrm>
          <a:prstGeom prst="rect">
            <a:avLst/>
          </a:prstGeom>
          <a:noFill/>
          <a:ln>
            <a:noFill/>
          </a:ln>
        </p:spPr>
      </p:pic>
      <p:sp>
        <p:nvSpPr>
          <p:cNvPr id="275" name="Google Shape;275;p15"/>
          <p:cNvSpPr txBox="1"/>
          <p:nvPr/>
        </p:nvSpPr>
        <p:spPr>
          <a:xfrm>
            <a:off x="532975" y="4866501"/>
            <a:ext cx="861102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https://developers.google.com/machine-learning/crash-course/embeddings/translating-to-a-lower-dimensional-space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17"/>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Word Embedding Example</a:t>
            </a:r>
            <a:endParaRPr b="1" i="0" sz="3000" u="none" cap="none" strike="noStrike">
              <a:solidFill>
                <a:schemeClr val="lt1"/>
              </a:solidFill>
              <a:latin typeface="Cambria"/>
              <a:ea typeface="Cambria"/>
              <a:cs typeface="Cambria"/>
              <a:sym typeface="Cambria"/>
            </a:endParaRPr>
          </a:p>
        </p:txBody>
      </p:sp>
      <p:sp>
        <p:nvSpPr>
          <p:cNvPr id="281" name="Google Shape;281;p17"/>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7"/>
          <p:cNvSpPr txBox="1"/>
          <p:nvPr/>
        </p:nvSpPr>
        <p:spPr>
          <a:xfrm>
            <a:off x="428675" y="1321463"/>
            <a:ext cx="2871300" cy="50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400"/>
              <a:buFont typeface="Arial"/>
              <a:buNone/>
            </a:pPr>
            <a:r>
              <a:t/>
            </a:r>
            <a:endParaRPr b="0" i="0" sz="2100" u="none" cap="none" strike="noStrike">
              <a:solidFill>
                <a:schemeClr val="dk1"/>
              </a:solidFill>
              <a:latin typeface="Cambria"/>
              <a:ea typeface="Cambria"/>
              <a:cs typeface="Cambria"/>
              <a:sym typeface="Cambria"/>
            </a:endParaRPr>
          </a:p>
        </p:txBody>
      </p:sp>
      <p:pic>
        <p:nvPicPr>
          <p:cNvPr descr="Creating Word Embedding using Word2Vec | by Gagan Talreja | Medium" id="283" name="Google Shape;283;p17"/>
          <p:cNvPicPr preferRelativeResize="0"/>
          <p:nvPr/>
        </p:nvPicPr>
        <p:blipFill rotWithShape="1">
          <a:blip r:embed="rId4">
            <a:alphaModFix/>
          </a:blip>
          <a:srcRect b="0" l="0" r="0" t="0"/>
          <a:stretch/>
        </p:blipFill>
        <p:spPr>
          <a:xfrm>
            <a:off x="1840525" y="1252800"/>
            <a:ext cx="5600908" cy="3593050"/>
          </a:xfrm>
          <a:prstGeom prst="rect">
            <a:avLst/>
          </a:prstGeom>
          <a:noFill/>
          <a:ln>
            <a:noFill/>
          </a:ln>
        </p:spPr>
      </p:pic>
      <p:sp>
        <p:nvSpPr>
          <p:cNvPr id="284" name="Google Shape;284;p17"/>
          <p:cNvSpPr txBox="1"/>
          <p:nvPr/>
        </p:nvSpPr>
        <p:spPr>
          <a:xfrm>
            <a:off x="2289600" y="4870324"/>
            <a:ext cx="68544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https://gagantalreja.medium.com/creating-word-embedding-using-word2vec-18904a01c812</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8" name="Shape 288"/>
        <p:cNvGrpSpPr/>
        <p:nvPr/>
      </p:nvGrpSpPr>
      <p:grpSpPr>
        <a:xfrm>
          <a:off x="0" y="0"/>
          <a:ext cx="0" cy="0"/>
          <a:chOff x="0" y="0"/>
          <a:chExt cx="0" cy="0"/>
        </a:xfrm>
      </p:grpSpPr>
      <p:sp>
        <p:nvSpPr>
          <p:cNvPr id="289" name="Google Shape;289;p18"/>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Introduction to Transformer Models </a:t>
            </a:r>
            <a:endParaRPr b="1" sz="2000">
              <a:solidFill>
                <a:schemeClr val="lt1"/>
              </a:solidFill>
              <a:latin typeface="Cambria"/>
              <a:ea typeface="Cambria"/>
              <a:cs typeface="Cambria"/>
              <a:sym typeface="Cambr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1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Introduction to Transformer Models</a:t>
            </a:r>
            <a:endParaRPr b="1" i="0" sz="3000" u="none" cap="none" strike="noStrike">
              <a:solidFill>
                <a:schemeClr val="lt1"/>
              </a:solidFill>
              <a:latin typeface="Cambria"/>
              <a:ea typeface="Cambria"/>
              <a:cs typeface="Cambria"/>
              <a:sym typeface="Cambria"/>
            </a:endParaRPr>
          </a:p>
        </p:txBody>
      </p:sp>
      <p:sp>
        <p:nvSpPr>
          <p:cNvPr id="295" name="Google Shape;295;p19"/>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9"/>
          <p:cNvSpPr txBox="1"/>
          <p:nvPr/>
        </p:nvSpPr>
        <p:spPr>
          <a:xfrm>
            <a:off x="428675" y="1252800"/>
            <a:ext cx="5861700" cy="354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Transformer-based models have revolutionized NLP in recent years, enabling significant improvements in performance and capturing complex linguistic patterns</a:t>
            </a:r>
            <a:endParaRPr sz="1200"/>
          </a:p>
          <a:p>
            <a:pPr indent="0" lvl="0" marL="0" marR="0" rtl="0" algn="l">
              <a:lnSpc>
                <a:spcPct val="115000"/>
              </a:lnSpc>
              <a:spcBef>
                <a:spcPts val="0"/>
              </a:spcBef>
              <a:spcAft>
                <a:spcPts val="0"/>
              </a:spcAft>
              <a:buClr>
                <a:srgbClr val="000000"/>
              </a:buClr>
              <a:buSzPts val="1800"/>
              <a:buFont typeface="Arial"/>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600" u="none" cap="none" strike="noStrike">
                <a:solidFill>
                  <a:schemeClr val="dk1"/>
                </a:solidFill>
                <a:latin typeface="Cambria"/>
                <a:ea typeface="Cambria"/>
                <a:cs typeface="Cambria"/>
                <a:sym typeface="Cambria"/>
              </a:rPr>
              <a:t>The influential paper "Attention Is All You Need," published in 2017, was the catalyst for the adoption of Transformers in NLP</a:t>
            </a:r>
            <a:endParaRPr sz="1200"/>
          </a:p>
          <a:p>
            <a:pPr indent="0" lvl="0" marL="0" marR="0" rtl="0" algn="l">
              <a:lnSpc>
                <a:spcPct val="115000"/>
              </a:lnSpc>
              <a:spcBef>
                <a:spcPts val="0"/>
              </a:spcBef>
              <a:spcAft>
                <a:spcPts val="0"/>
              </a:spcAft>
              <a:buClr>
                <a:srgbClr val="000000"/>
              </a:buClr>
              <a:buSzPts val="1800"/>
              <a:buFont typeface="Arial"/>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600" u="none" cap="none" strike="noStrike">
                <a:solidFill>
                  <a:schemeClr val="dk1"/>
                </a:solidFill>
                <a:latin typeface="Cambria"/>
                <a:ea typeface="Cambria"/>
                <a:cs typeface="Cambria"/>
                <a:sym typeface="Cambria"/>
              </a:rPr>
              <a:t>To understand how transformer models revolutionized NLP, let's take a quick detour and look at the limitations of the main predecessors:</a:t>
            </a:r>
            <a:endParaRPr sz="1200"/>
          </a:p>
          <a:p>
            <a:pPr indent="-273050" lvl="0" marL="285750" marR="0" rtl="0" algn="l">
              <a:lnSpc>
                <a:spcPct val="115000"/>
              </a:lnSpc>
              <a:spcBef>
                <a:spcPts val="0"/>
              </a:spcBef>
              <a:spcAft>
                <a:spcPts val="0"/>
              </a:spcAft>
              <a:buClr>
                <a:srgbClr val="000000"/>
              </a:buClr>
              <a:buSzPts val="1600"/>
              <a:buFont typeface="Arial"/>
              <a:buChar char="•"/>
            </a:pPr>
            <a:r>
              <a:rPr b="1" i="0" lang="en-GB" sz="1600" u="none" cap="none" strike="noStrike">
                <a:solidFill>
                  <a:schemeClr val="dk1"/>
                </a:solidFill>
                <a:latin typeface="Cambria"/>
                <a:ea typeface="Cambria"/>
                <a:cs typeface="Cambria"/>
                <a:sym typeface="Cambria"/>
              </a:rPr>
              <a:t>Recurrent Neural Networks (RNNs) </a:t>
            </a:r>
            <a:endParaRPr sz="1200"/>
          </a:p>
          <a:p>
            <a:pPr indent="-273050" lvl="0" marL="285750" marR="0" rtl="0" algn="l">
              <a:lnSpc>
                <a:spcPct val="115000"/>
              </a:lnSpc>
              <a:spcBef>
                <a:spcPts val="0"/>
              </a:spcBef>
              <a:spcAft>
                <a:spcPts val="0"/>
              </a:spcAft>
              <a:buClr>
                <a:srgbClr val="000000"/>
              </a:buClr>
              <a:buSzPts val="1600"/>
              <a:buFont typeface="Arial"/>
              <a:buChar char="•"/>
            </a:pPr>
            <a:r>
              <a:rPr b="1" i="0" lang="en-GB" sz="1600" u="none" cap="none" strike="noStrike">
                <a:solidFill>
                  <a:schemeClr val="dk1"/>
                </a:solidFill>
                <a:latin typeface="Cambria"/>
                <a:ea typeface="Cambria"/>
                <a:cs typeface="Cambria"/>
                <a:sym typeface="Cambria"/>
              </a:rPr>
              <a:t>Long short term memory network (LSTMs)</a:t>
            </a:r>
            <a:endParaRPr sz="1200"/>
          </a:p>
        </p:txBody>
      </p:sp>
      <p:sp>
        <p:nvSpPr>
          <p:cNvPr id="297" name="Google Shape;297;p19"/>
          <p:cNvSpPr txBox="1"/>
          <p:nvPr/>
        </p:nvSpPr>
        <p:spPr>
          <a:xfrm>
            <a:off x="-468000" y="4866501"/>
            <a:ext cx="961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GB" sz="1200"/>
              <a:t>Image</a:t>
            </a:r>
            <a:r>
              <a:rPr b="0" i="0" lang="en-GB" sz="1200" u="none" cap="none" strike="noStrike">
                <a:solidFill>
                  <a:srgbClr val="000000"/>
                </a:solidFill>
                <a:latin typeface="Arial"/>
                <a:ea typeface="Arial"/>
                <a:cs typeface="Arial"/>
                <a:sym typeface="Arial"/>
              </a:rPr>
              <a:t>: </a:t>
            </a:r>
            <a:r>
              <a:rPr lang="en-GB" sz="1200"/>
              <a:t>https://www.amazon.com/Transformers-Optimus-Prime-Auto-Converting-Robot/dp/B09JHGFXV1</a:t>
            </a:r>
            <a:endParaRPr/>
          </a:p>
        </p:txBody>
      </p:sp>
      <p:pic>
        <p:nvPicPr>
          <p:cNvPr id="298" name="Google Shape;298;p19"/>
          <p:cNvPicPr preferRelativeResize="0"/>
          <p:nvPr/>
        </p:nvPicPr>
        <p:blipFill>
          <a:blip r:embed="rId4">
            <a:alphaModFix/>
          </a:blip>
          <a:stretch>
            <a:fillRect/>
          </a:stretch>
        </p:blipFill>
        <p:spPr>
          <a:xfrm>
            <a:off x="6226131" y="1252800"/>
            <a:ext cx="2627144" cy="3613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2" name="Shape 302"/>
        <p:cNvGrpSpPr/>
        <p:nvPr/>
      </p:nvGrpSpPr>
      <p:grpSpPr>
        <a:xfrm>
          <a:off x="0" y="0"/>
          <a:ext cx="0" cy="0"/>
          <a:chOff x="0" y="0"/>
          <a:chExt cx="0" cy="0"/>
        </a:xfrm>
      </p:grpSpPr>
      <p:sp>
        <p:nvSpPr>
          <p:cNvPr id="303" name="Google Shape;303;p2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Order of Words </a:t>
            </a:r>
            <a:endParaRPr b="1" i="0" sz="3000" u="none" cap="none" strike="noStrike">
              <a:solidFill>
                <a:schemeClr val="lt1"/>
              </a:solidFill>
              <a:latin typeface="Cambria"/>
              <a:ea typeface="Cambria"/>
              <a:cs typeface="Cambria"/>
              <a:sym typeface="Cambria"/>
            </a:endParaRPr>
          </a:p>
        </p:txBody>
      </p:sp>
      <p:sp>
        <p:nvSpPr>
          <p:cNvPr id="304" name="Google Shape;304;p20"/>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0"/>
          <p:cNvSpPr txBox="1"/>
          <p:nvPr/>
        </p:nvSpPr>
        <p:spPr>
          <a:xfrm>
            <a:off x="428675" y="1252800"/>
            <a:ext cx="8424600" cy="368867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In speech the order of words matter, two sentences containing the exact same words in a different order will have completely different meanings, for example:</a:t>
            </a:r>
            <a:endParaRPr/>
          </a:p>
          <a:p>
            <a:pPr indent="0" lvl="0" marL="0" marR="0" rtl="0" algn="ctr">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"I saw a cat chasing a dog.“ / "I saw a dog chasing a cat.“</a:t>
            </a:r>
            <a:endParaRPr/>
          </a:p>
          <a:p>
            <a:pPr indent="0" lvl="0" marL="0" marR="0" rtl="0" algn="ctr">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This is also important to note for translational tasks, for example:</a:t>
            </a:r>
            <a:endParaRPr/>
          </a:p>
          <a:p>
            <a:pPr indent="0" lvl="0" marL="0" marR="0" rtl="0" algn="ctr">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English: "I am </a:t>
            </a:r>
            <a:r>
              <a:rPr b="1" i="0" lang="en-GB" sz="1800" u="none" cap="none" strike="noStrike">
                <a:solidFill>
                  <a:schemeClr val="dk1"/>
                </a:solidFill>
                <a:latin typeface="Cambria"/>
                <a:ea typeface="Cambria"/>
                <a:cs typeface="Cambria"/>
                <a:sym typeface="Cambria"/>
              </a:rPr>
              <a:t>not</a:t>
            </a:r>
            <a:r>
              <a:rPr b="0" i="0" lang="en-GB" sz="1800" u="none" cap="none" strike="noStrike">
                <a:solidFill>
                  <a:schemeClr val="dk1"/>
                </a:solidFill>
                <a:latin typeface="Cambria"/>
                <a:ea typeface="Cambria"/>
                <a:cs typeface="Cambria"/>
                <a:sym typeface="Cambria"/>
              </a:rPr>
              <a:t> tired.“ / Spanish: “Yo </a:t>
            </a:r>
            <a:r>
              <a:rPr b="1" i="0" lang="en-GB" sz="1800" u="none" cap="none" strike="noStrike">
                <a:solidFill>
                  <a:schemeClr val="dk1"/>
                </a:solidFill>
                <a:latin typeface="Cambria"/>
                <a:ea typeface="Cambria"/>
                <a:cs typeface="Cambria"/>
                <a:sym typeface="Cambria"/>
              </a:rPr>
              <a:t>no</a:t>
            </a:r>
            <a:r>
              <a:rPr b="0" i="0" lang="en-GB" sz="1800" u="none" cap="none" strike="noStrike">
                <a:solidFill>
                  <a:schemeClr val="dk1"/>
                </a:solidFill>
                <a:latin typeface="Cambria"/>
                <a:ea typeface="Cambria"/>
                <a:cs typeface="Cambria"/>
                <a:sym typeface="Cambria"/>
              </a:rPr>
              <a:t> estoy cansado."</a:t>
            </a:r>
            <a:endParaRPr/>
          </a:p>
          <a:p>
            <a:pPr indent="0" lvl="0" marL="0" marR="0" rtl="0" algn="ctr">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The word order is different in the translation. In English we say “I am not tired”, while in Spanish you would say “I not am tired”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g23a0e6a3e3b_0_1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Feed-forward </a:t>
            </a:r>
            <a:r>
              <a:rPr b="1" lang="en-GB" sz="3000">
                <a:solidFill>
                  <a:schemeClr val="lt1"/>
                </a:solidFill>
                <a:latin typeface="Cambria"/>
                <a:ea typeface="Cambria"/>
                <a:cs typeface="Cambria"/>
                <a:sym typeface="Cambria"/>
              </a:rPr>
              <a:t>Neural Network</a:t>
            </a:r>
            <a:r>
              <a:rPr b="1" lang="en-GB" sz="3000">
                <a:solidFill>
                  <a:schemeClr val="lt1"/>
                </a:solidFill>
                <a:latin typeface="Cambria"/>
                <a:ea typeface="Cambria"/>
                <a:cs typeface="Cambria"/>
                <a:sym typeface="Cambria"/>
              </a:rPr>
              <a:t> </a:t>
            </a:r>
            <a:endParaRPr b="1" i="0" sz="3000" u="none" cap="none" strike="noStrike">
              <a:solidFill>
                <a:schemeClr val="lt1"/>
              </a:solidFill>
              <a:latin typeface="Cambria"/>
              <a:ea typeface="Cambria"/>
              <a:cs typeface="Cambria"/>
              <a:sym typeface="Cambria"/>
            </a:endParaRPr>
          </a:p>
        </p:txBody>
      </p:sp>
      <p:sp>
        <p:nvSpPr>
          <p:cNvPr id="311" name="Google Shape;311;g23a0e6a3e3b_0_19"/>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g23a0e6a3e3b_0_19"/>
          <p:cNvPicPr preferRelativeResize="0"/>
          <p:nvPr/>
        </p:nvPicPr>
        <p:blipFill>
          <a:blip r:embed="rId4">
            <a:alphaModFix/>
          </a:blip>
          <a:stretch>
            <a:fillRect/>
          </a:stretch>
        </p:blipFill>
        <p:spPr>
          <a:xfrm>
            <a:off x="1478713" y="1267312"/>
            <a:ext cx="6324530" cy="3564075"/>
          </a:xfrm>
          <a:prstGeom prst="rect">
            <a:avLst/>
          </a:prstGeom>
          <a:noFill/>
          <a:ln>
            <a:noFill/>
          </a:ln>
        </p:spPr>
      </p:pic>
      <p:sp>
        <p:nvSpPr>
          <p:cNvPr id="313" name="Google Shape;313;g23a0e6a3e3b_0_19"/>
          <p:cNvSpPr txBox="1"/>
          <p:nvPr/>
        </p:nvSpPr>
        <p:spPr>
          <a:xfrm>
            <a:off x="122575" y="4866501"/>
            <a:ext cx="90213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a:t>
            </a:r>
            <a:r>
              <a:rPr lang="en-GB" sz="1200"/>
              <a:t>https://www.quora.com/What-is-the-difference-between-LSTM-RNN-and-sequence-to-sequence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2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RNN limitations</a:t>
            </a:r>
            <a:endParaRPr/>
          </a:p>
        </p:txBody>
      </p:sp>
      <p:sp>
        <p:nvSpPr>
          <p:cNvPr id="319" name="Google Shape;319;p21"/>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1"/>
          <p:cNvSpPr txBox="1"/>
          <p:nvPr/>
        </p:nvSpPr>
        <p:spPr>
          <a:xfrm>
            <a:off x="428675" y="1252800"/>
            <a:ext cx="8424600" cy="1563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RNN are sequential – </a:t>
            </a:r>
            <a:r>
              <a:rPr b="1" i="0" lang="en-GB" sz="1600" u="none" cap="none" strike="noStrike">
                <a:solidFill>
                  <a:schemeClr val="dk1"/>
                </a:solidFill>
                <a:latin typeface="Cambria"/>
                <a:ea typeface="Cambria"/>
                <a:cs typeface="Cambria"/>
                <a:sym typeface="Cambria"/>
              </a:rPr>
              <a:t>however in language the order of words matter</a:t>
            </a:r>
            <a:r>
              <a:rPr b="0" i="0" lang="en-GB" sz="1600" u="none" cap="none" strike="noStrike">
                <a:solidFill>
                  <a:schemeClr val="dk1"/>
                </a:solidFill>
                <a:latin typeface="Cambria"/>
                <a:ea typeface="Cambria"/>
                <a:cs typeface="Cambria"/>
                <a:sym typeface="Cambria"/>
              </a:rPr>
              <a:t>.</a:t>
            </a:r>
            <a:r>
              <a:rPr b="1" lang="en-GB" sz="1600">
                <a:solidFill>
                  <a:schemeClr val="dk1"/>
                </a:solidFill>
                <a:latin typeface="Cambria"/>
                <a:ea typeface="Cambria"/>
                <a:cs typeface="Cambria"/>
                <a:sym typeface="Cambria"/>
              </a:rPr>
              <a:t> </a:t>
            </a:r>
            <a:r>
              <a:rPr lang="en-GB" sz="1600">
                <a:solidFill>
                  <a:schemeClr val="dk1"/>
                </a:solidFill>
                <a:latin typeface="Cambria"/>
                <a:ea typeface="Cambria"/>
                <a:cs typeface="Cambria"/>
                <a:sym typeface="Cambria"/>
              </a:rPr>
              <a:t>I</a:t>
            </a:r>
            <a:r>
              <a:rPr b="0" i="0" lang="en-GB" sz="1600" u="none" cap="none" strike="noStrike">
                <a:solidFill>
                  <a:schemeClr val="dk1"/>
                </a:solidFill>
                <a:latin typeface="Cambria"/>
                <a:ea typeface="Cambria"/>
                <a:cs typeface="Cambria"/>
                <a:sym typeface="Cambria"/>
              </a:rPr>
              <a:t>f you wanted to translate</a:t>
            </a:r>
            <a:r>
              <a:rPr lang="en-GB" sz="1600">
                <a:solidFill>
                  <a:schemeClr val="dk1"/>
                </a:solidFill>
                <a:latin typeface="Cambria"/>
                <a:ea typeface="Cambria"/>
                <a:cs typeface="Cambria"/>
                <a:sym typeface="Cambria"/>
              </a:rPr>
              <a:t> some text, RNNs take the </a:t>
            </a:r>
            <a:r>
              <a:rPr b="0" i="0" lang="en-GB" sz="1600" u="none" cap="none" strike="noStrike">
                <a:solidFill>
                  <a:schemeClr val="dk1"/>
                </a:solidFill>
                <a:latin typeface="Cambria"/>
                <a:ea typeface="Cambria"/>
                <a:cs typeface="Cambria"/>
                <a:sym typeface="Cambria"/>
              </a:rPr>
              <a:t>input of the words and one by one provide the translation</a:t>
            </a:r>
            <a:endParaRPr/>
          </a:p>
          <a:p>
            <a:pPr indent="0" lvl="0" marL="0" marR="0" rtl="0" algn="l">
              <a:lnSpc>
                <a:spcPct val="115000"/>
              </a:lnSpc>
              <a:spcBef>
                <a:spcPts val="0"/>
              </a:spcBef>
              <a:spcAft>
                <a:spcPts val="0"/>
              </a:spcAft>
              <a:buClr>
                <a:srgbClr val="000000"/>
              </a:buClr>
              <a:buSzPts val="1600"/>
              <a:buFont typeface="Arial"/>
              <a:buNone/>
            </a:pPr>
            <a:r>
              <a:t/>
            </a:r>
            <a:endParaRPr b="1" i="0" sz="16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When processing long sequences, RNNs tend to lose attention or forget relevant information from the beginning of the sequence as they propagate information through time</a:t>
            </a:r>
            <a:endParaRPr/>
          </a:p>
        </p:txBody>
      </p:sp>
      <p:sp>
        <p:nvSpPr>
          <p:cNvPr id="321" name="Google Shape;321;p21"/>
          <p:cNvSpPr txBox="1"/>
          <p:nvPr/>
        </p:nvSpPr>
        <p:spPr>
          <a:xfrm>
            <a:off x="122575" y="4866501"/>
            <a:ext cx="902142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a:t>
            </a:r>
            <a:r>
              <a:rPr lang="en-GB" sz="1200"/>
              <a:t>https://www.quora.com/What-is-the-difference-between-LSTM-RNN-and-sequence-to-sequence</a:t>
            </a:r>
            <a:endParaRPr/>
          </a:p>
        </p:txBody>
      </p:sp>
      <p:pic>
        <p:nvPicPr>
          <p:cNvPr id="322" name="Google Shape;322;p21"/>
          <p:cNvPicPr preferRelativeResize="0"/>
          <p:nvPr/>
        </p:nvPicPr>
        <p:blipFill>
          <a:blip r:embed="rId4">
            <a:alphaModFix/>
          </a:blip>
          <a:stretch>
            <a:fillRect/>
          </a:stretch>
        </p:blipFill>
        <p:spPr>
          <a:xfrm>
            <a:off x="2191277" y="2754675"/>
            <a:ext cx="4761450" cy="2091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2"/>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About Me</a:t>
            </a:r>
            <a:endParaRPr b="1" i="0" sz="3000" u="none" cap="none" strike="noStrike">
              <a:solidFill>
                <a:schemeClr val="lt1"/>
              </a:solidFill>
              <a:latin typeface="Cambria"/>
              <a:ea typeface="Cambria"/>
              <a:cs typeface="Cambria"/>
              <a:sym typeface="Cambria"/>
            </a:endParaRPr>
          </a:p>
        </p:txBody>
      </p:sp>
      <p:sp>
        <p:nvSpPr>
          <p:cNvPr id="98" name="Google Shape;98;p2"/>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txBox="1"/>
          <p:nvPr/>
        </p:nvSpPr>
        <p:spPr>
          <a:xfrm>
            <a:off x="428675" y="1433075"/>
            <a:ext cx="53673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Masters of Environmental Science (MEnvSci) and PhD in Ocean and Earth Sciences from the University of Southampton, UK</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PhD Thesis “Social media, geodiversity and the provision of cultural ecosystem services” focused on assessing human-nature relationships through </a:t>
            </a:r>
            <a:r>
              <a:rPr lang="en-GB" sz="1800">
                <a:latin typeface="Cambria"/>
                <a:ea typeface="Cambria"/>
                <a:cs typeface="Cambria"/>
                <a:sym typeface="Cambria"/>
              </a:rPr>
              <a:t>social</a:t>
            </a:r>
            <a:r>
              <a:rPr b="0" i="0" lang="en-GB" sz="1800" u="none" cap="none" strike="noStrike">
                <a:solidFill>
                  <a:srgbClr val="000000"/>
                </a:solidFill>
                <a:latin typeface="Cambria"/>
                <a:ea typeface="Cambria"/>
                <a:cs typeface="Cambria"/>
                <a:sym typeface="Cambria"/>
              </a:rPr>
              <a:t> media posts</a:t>
            </a:r>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AI in Science Postdoctoral Fellow, researching AI and social media for</a:t>
            </a:r>
            <a:r>
              <a:rPr lang="en-GB" sz="1800">
                <a:latin typeface="Cambria"/>
                <a:ea typeface="Cambria"/>
                <a:cs typeface="Cambria"/>
                <a:sym typeface="Cambria"/>
              </a:rPr>
              <a:t> monitoring </a:t>
            </a:r>
            <a:r>
              <a:rPr lang="en-GB" sz="1800">
                <a:latin typeface="Cambria"/>
                <a:ea typeface="Cambria"/>
                <a:cs typeface="Cambria"/>
                <a:sym typeface="Cambria"/>
              </a:rPr>
              <a:t>biodiversity</a:t>
            </a:r>
            <a:r>
              <a:rPr lang="en-GB" sz="1800">
                <a:latin typeface="Cambria"/>
                <a:ea typeface="Cambria"/>
                <a:cs typeface="Cambria"/>
                <a:sym typeface="Cambria"/>
              </a:rPr>
              <a:t> </a:t>
            </a:r>
            <a:endParaRPr/>
          </a:p>
        </p:txBody>
      </p:sp>
      <p:pic>
        <p:nvPicPr>
          <p:cNvPr id="100" name="Google Shape;100;p2"/>
          <p:cNvPicPr preferRelativeResize="0"/>
          <p:nvPr/>
        </p:nvPicPr>
        <p:blipFill rotWithShape="1">
          <a:blip r:embed="rId4">
            <a:alphaModFix/>
          </a:blip>
          <a:srcRect b="1093" l="0" r="0" t="-1"/>
          <a:stretch/>
        </p:blipFill>
        <p:spPr>
          <a:xfrm>
            <a:off x="5796002" y="1252800"/>
            <a:ext cx="3057273" cy="359304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23"/>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LSTMs limitations</a:t>
            </a:r>
            <a:endParaRPr/>
          </a:p>
        </p:txBody>
      </p:sp>
      <p:sp>
        <p:nvSpPr>
          <p:cNvPr id="328" name="Google Shape;328;p23"/>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3"/>
          <p:cNvSpPr txBox="1"/>
          <p:nvPr/>
        </p:nvSpPr>
        <p:spPr>
          <a:xfrm>
            <a:off x="428675" y="1252800"/>
            <a:ext cx="8424600" cy="1246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550"/>
              <a:buFont typeface="Arial"/>
              <a:buNone/>
            </a:pPr>
            <a:r>
              <a:rPr b="0" i="0" lang="en-GB" sz="1550" u="none" cap="none" strike="noStrike">
                <a:solidFill>
                  <a:schemeClr val="dk1"/>
                </a:solidFill>
                <a:latin typeface="Cambria"/>
                <a:ea typeface="Cambria"/>
                <a:cs typeface="Cambria"/>
                <a:sym typeface="Cambria"/>
              </a:rPr>
              <a:t>LSTMs are a type of RNN that overcome the issues of exploding and vanishing gradients</a:t>
            </a:r>
            <a:endParaRPr/>
          </a:p>
          <a:p>
            <a:pPr indent="0" lvl="0" marL="0" marR="0" rtl="0" algn="l">
              <a:lnSpc>
                <a:spcPct val="115000"/>
              </a:lnSpc>
              <a:spcBef>
                <a:spcPts val="0"/>
              </a:spcBef>
              <a:spcAft>
                <a:spcPts val="0"/>
              </a:spcAft>
              <a:buClr>
                <a:srgbClr val="000000"/>
              </a:buClr>
              <a:buSzPts val="1550"/>
              <a:buFont typeface="Arial"/>
              <a:buNone/>
            </a:pPr>
            <a:r>
              <a:t/>
            </a:r>
            <a:endParaRPr b="0" i="0" sz="155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Clr>
                <a:srgbClr val="000000"/>
              </a:buClr>
              <a:buSzPts val="1550"/>
              <a:buFont typeface="Arial"/>
              <a:buNone/>
            </a:pPr>
            <a:r>
              <a:rPr b="0" i="0" lang="en-GB" sz="1550" u="none" cap="none" strike="noStrike">
                <a:solidFill>
                  <a:schemeClr val="dk1"/>
                </a:solidFill>
                <a:latin typeface="Cambria"/>
                <a:ea typeface="Cambria"/>
                <a:cs typeface="Cambria"/>
                <a:sym typeface="Cambria"/>
              </a:rPr>
              <a:t>LSTMs introduced  “cell state” which acts as a "memory" for the RNN, allowing it to retain relevant information from earlier time steps and utilize it in subsequent predictions</a:t>
            </a:r>
            <a:endParaRPr/>
          </a:p>
        </p:txBody>
      </p:sp>
      <p:sp>
        <p:nvSpPr>
          <p:cNvPr id="330" name="Google Shape;330;p23"/>
          <p:cNvSpPr txBox="1"/>
          <p:nvPr/>
        </p:nvSpPr>
        <p:spPr>
          <a:xfrm>
            <a:off x="122575" y="4866501"/>
            <a:ext cx="9021425"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https://en.wikipedia.org/wiki/Long_short-term_memory</a:t>
            </a:r>
            <a:endParaRPr/>
          </a:p>
        </p:txBody>
      </p:sp>
      <p:pic>
        <p:nvPicPr>
          <p:cNvPr descr="undefined" id="331" name="Google Shape;331;p23"/>
          <p:cNvPicPr preferRelativeResize="0"/>
          <p:nvPr/>
        </p:nvPicPr>
        <p:blipFill rotWithShape="1">
          <a:blip r:embed="rId4">
            <a:alphaModFix/>
          </a:blip>
          <a:srcRect b="33377" l="13690" r="12636" t="14698"/>
          <a:stretch/>
        </p:blipFill>
        <p:spPr>
          <a:xfrm>
            <a:off x="2160099" y="2499302"/>
            <a:ext cx="4961760" cy="2393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0"/>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Transformer Architecture </a:t>
            </a:r>
            <a:endParaRPr b="1" i="0" sz="3000" u="none" cap="none" strike="noStrike">
              <a:solidFill>
                <a:schemeClr val="lt1"/>
              </a:solidFill>
              <a:latin typeface="Cambria"/>
              <a:ea typeface="Cambria"/>
              <a:cs typeface="Cambria"/>
              <a:sym typeface="Cambria"/>
            </a:endParaRPr>
          </a:p>
        </p:txBody>
      </p:sp>
      <p:sp>
        <p:nvSpPr>
          <p:cNvPr id="337" name="Google Shape;337;p30"/>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0"/>
          <p:cNvSpPr txBox="1"/>
          <p:nvPr/>
        </p:nvSpPr>
        <p:spPr>
          <a:xfrm>
            <a:off x="428675" y="1384625"/>
            <a:ext cx="5849700" cy="332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This is the original representation of a transformed published in the 2017 "Attention Is All You Need," paper</a:t>
            </a:r>
            <a:endParaRPr sz="1600"/>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“We propose a new simple network architecture, the Transformer, based solely on attention mechanisms, dispensing with recurrence and convolutions entirely.”</a:t>
            </a:r>
            <a:endParaRPr sz="1600"/>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lang="en-GB" sz="1800">
                <a:solidFill>
                  <a:schemeClr val="dk1"/>
                </a:solidFill>
                <a:latin typeface="Cambria"/>
                <a:ea typeface="Cambria"/>
                <a:cs typeface="Cambria"/>
                <a:sym typeface="Cambria"/>
              </a:rPr>
              <a:t>However, </a:t>
            </a:r>
            <a:r>
              <a:rPr b="0" i="0" lang="en-GB" sz="1800" u="none" cap="none" strike="noStrike">
                <a:solidFill>
                  <a:schemeClr val="dk1"/>
                </a:solidFill>
                <a:latin typeface="Cambria"/>
                <a:ea typeface="Cambria"/>
                <a:cs typeface="Cambria"/>
                <a:sym typeface="Cambria"/>
              </a:rPr>
              <a:t> the model architecture might not</a:t>
            </a:r>
            <a:r>
              <a:rPr lang="en-GB" sz="1800">
                <a:solidFill>
                  <a:schemeClr val="dk1"/>
                </a:solidFill>
                <a:latin typeface="Cambria"/>
                <a:ea typeface="Cambria"/>
                <a:cs typeface="Cambria"/>
                <a:sym typeface="Cambria"/>
              </a:rPr>
              <a:t> </a:t>
            </a:r>
            <a:r>
              <a:rPr b="0" i="0" lang="en-GB" sz="1800" u="none" cap="none" strike="noStrike">
                <a:solidFill>
                  <a:schemeClr val="dk1"/>
                </a:solidFill>
                <a:latin typeface="Cambria"/>
                <a:ea typeface="Cambria"/>
                <a:cs typeface="Cambria"/>
                <a:sym typeface="Cambria"/>
              </a:rPr>
              <a:t>automatically look </a:t>
            </a:r>
            <a:r>
              <a:rPr b="0" i="1" lang="en-GB" sz="1800" u="none" cap="none" strike="noStrike">
                <a:solidFill>
                  <a:schemeClr val="dk1"/>
                </a:solidFill>
                <a:latin typeface="Cambria"/>
                <a:ea typeface="Cambria"/>
                <a:cs typeface="Cambria"/>
                <a:sym typeface="Cambria"/>
              </a:rPr>
              <a:t>simple</a:t>
            </a:r>
            <a:r>
              <a:rPr b="0" i="0" lang="en-GB" sz="1800" u="none" cap="none" strike="noStrike">
                <a:solidFill>
                  <a:schemeClr val="dk1"/>
                </a:solidFill>
                <a:latin typeface="Cambria"/>
                <a:ea typeface="Cambria"/>
                <a:cs typeface="Cambria"/>
                <a:sym typeface="Cambria"/>
              </a:rPr>
              <a:t> to understand</a:t>
            </a:r>
            <a:r>
              <a:rPr lang="en-GB" sz="1600"/>
              <a:t> - </a:t>
            </a:r>
            <a:r>
              <a:rPr lang="en-GB" sz="1800">
                <a:solidFill>
                  <a:schemeClr val="dk1"/>
                </a:solidFill>
                <a:latin typeface="Cambria"/>
                <a:ea typeface="Cambria"/>
                <a:cs typeface="Cambria"/>
                <a:sym typeface="Cambria"/>
              </a:rPr>
              <a:t>l</a:t>
            </a:r>
            <a:r>
              <a:rPr lang="en-GB" sz="1800">
                <a:solidFill>
                  <a:schemeClr val="dk1"/>
                </a:solidFill>
                <a:latin typeface="Cambria"/>
                <a:ea typeface="Cambria"/>
                <a:cs typeface="Cambria"/>
                <a:sym typeface="Cambria"/>
              </a:rPr>
              <a:t>et's</a:t>
            </a:r>
            <a:r>
              <a:rPr b="0" i="0" lang="en-GB" sz="1800" u="none" cap="none" strike="noStrike">
                <a:solidFill>
                  <a:schemeClr val="dk1"/>
                </a:solidFill>
                <a:latin typeface="Cambria"/>
                <a:ea typeface="Cambria"/>
                <a:cs typeface="Cambria"/>
                <a:sym typeface="Cambria"/>
              </a:rPr>
              <a:t> break down the architecture</a:t>
            </a:r>
            <a:r>
              <a:rPr lang="en-GB" sz="1800">
                <a:solidFill>
                  <a:schemeClr val="dk1"/>
                </a:solidFill>
                <a:latin typeface="Cambria"/>
                <a:ea typeface="Cambria"/>
                <a:cs typeface="Cambria"/>
                <a:sym typeface="Cambria"/>
              </a:rPr>
              <a:t> into a simple overview</a:t>
            </a:r>
            <a:endParaRPr b="0" i="0" sz="1450" u="none" cap="none" strike="noStrike">
              <a:solidFill>
                <a:schemeClr val="dk1"/>
              </a:solidFill>
              <a:latin typeface="Cambria"/>
              <a:ea typeface="Cambria"/>
              <a:cs typeface="Cambria"/>
              <a:sym typeface="Cambria"/>
            </a:endParaRPr>
          </a:p>
        </p:txBody>
      </p:sp>
      <p:sp>
        <p:nvSpPr>
          <p:cNvPr id="339" name="Google Shape;339;p30"/>
          <p:cNvSpPr txBox="1"/>
          <p:nvPr/>
        </p:nvSpPr>
        <p:spPr>
          <a:xfrm>
            <a:off x="4572000" y="4866501"/>
            <a:ext cx="457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https://arxiv.org/pdf/1706.03762.pdf</a:t>
            </a:r>
            <a:endParaRPr/>
          </a:p>
        </p:txBody>
      </p:sp>
      <p:pic>
        <p:nvPicPr>
          <p:cNvPr descr="The Transformer Model - MachineLearningMastery.com" id="340" name="Google Shape;340;p30"/>
          <p:cNvPicPr preferRelativeResize="0"/>
          <p:nvPr/>
        </p:nvPicPr>
        <p:blipFill rotWithShape="1">
          <a:blip r:embed="rId4">
            <a:alphaModFix/>
          </a:blip>
          <a:srcRect b="0" l="0" r="0" t="0"/>
          <a:stretch/>
        </p:blipFill>
        <p:spPr>
          <a:xfrm>
            <a:off x="6278400" y="1232145"/>
            <a:ext cx="2574875" cy="362879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4" name="Shape 344"/>
        <p:cNvGrpSpPr/>
        <p:nvPr/>
      </p:nvGrpSpPr>
      <p:grpSpPr>
        <a:xfrm>
          <a:off x="0" y="0"/>
          <a:ext cx="0" cy="0"/>
          <a:chOff x="0" y="0"/>
          <a:chExt cx="0" cy="0"/>
        </a:xfrm>
      </p:grpSpPr>
      <p:sp>
        <p:nvSpPr>
          <p:cNvPr id="345" name="Google Shape;345;p31"/>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Transformer Architecture </a:t>
            </a:r>
            <a:endParaRPr b="1" i="0" sz="3000" u="none" cap="none" strike="noStrike">
              <a:solidFill>
                <a:schemeClr val="lt1"/>
              </a:solidFill>
              <a:latin typeface="Cambria"/>
              <a:ea typeface="Cambria"/>
              <a:cs typeface="Cambria"/>
              <a:sym typeface="Cambria"/>
            </a:endParaRPr>
          </a:p>
        </p:txBody>
      </p:sp>
      <p:sp>
        <p:nvSpPr>
          <p:cNvPr id="346" name="Google Shape;346;p31"/>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1"/>
          <p:cNvSpPr txBox="1"/>
          <p:nvPr/>
        </p:nvSpPr>
        <p:spPr>
          <a:xfrm>
            <a:off x="428675" y="1252800"/>
            <a:ext cx="5849700" cy="3582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At the highest level transformer models are made up of encoders and decoders</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The </a:t>
            </a:r>
            <a:r>
              <a:rPr b="0" i="0" lang="en-GB" sz="1600" u="none" cap="none" strike="noStrike">
                <a:solidFill>
                  <a:schemeClr val="dk1"/>
                </a:solidFill>
                <a:latin typeface="Cambria"/>
                <a:ea typeface="Cambria"/>
                <a:cs typeface="Cambria"/>
                <a:sym typeface="Cambria"/>
              </a:rPr>
              <a:t>encoder's</a:t>
            </a:r>
            <a:r>
              <a:rPr b="0" i="0" lang="en-GB" sz="1600" u="none" cap="none" strike="noStrike">
                <a:solidFill>
                  <a:schemeClr val="dk1"/>
                </a:solidFill>
                <a:latin typeface="Cambria"/>
                <a:ea typeface="Cambria"/>
                <a:cs typeface="Cambria"/>
                <a:sym typeface="Cambria"/>
              </a:rPr>
              <a:t> job is to convert an input sequence into a sequence of continuous representations. This transformed sequence is then passed to the decoder</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On the right half of the architecture, the decoder takes the </a:t>
            </a:r>
            <a:r>
              <a:rPr b="0" i="0" lang="en-GB" sz="1600" u="none" cap="none" strike="noStrike">
                <a:solidFill>
                  <a:schemeClr val="dk1"/>
                </a:solidFill>
                <a:latin typeface="Cambria"/>
                <a:ea typeface="Cambria"/>
                <a:cs typeface="Cambria"/>
                <a:sym typeface="Cambria"/>
              </a:rPr>
              <a:t>encoder's</a:t>
            </a:r>
            <a:r>
              <a:rPr b="0" i="0" lang="en-GB" sz="1600" u="none" cap="none" strike="noStrike">
                <a:solidFill>
                  <a:schemeClr val="dk1"/>
                </a:solidFill>
                <a:latin typeface="Cambria"/>
                <a:ea typeface="Cambria"/>
                <a:cs typeface="Cambria"/>
                <a:sym typeface="Cambria"/>
              </a:rPr>
              <a:t> output along with its own previous output to generate the final output sequence</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1" i="0" lang="en-GB" sz="1600" u="none" cap="none" strike="noStrike">
                <a:solidFill>
                  <a:schemeClr val="dk1"/>
                </a:solidFill>
                <a:latin typeface="Cambria"/>
                <a:ea typeface="Cambria"/>
                <a:cs typeface="Cambria"/>
                <a:sym typeface="Cambria"/>
              </a:rPr>
              <a:t>Note: Some models are encoder only and some decoder only</a:t>
            </a:r>
            <a:endParaRPr/>
          </a:p>
        </p:txBody>
      </p:sp>
      <p:sp>
        <p:nvSpPr>
          <p:cNvPr id="348" name="Google Shape;348;p31"/>
          <p:cNvSpPr txBox="1"/>
          <p:nvPr/>
        </p:nvSpPr>
        <p:spPr>
          <a:xfrm>
            <a:off x="2499360" y="4866501"/>
            <a:ext cx="664464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https://huggingface.co/learn/nlp-course/chapter1/4?fw=pt</a:t>
            </a:r>
            <a:endParaRPr/>
          </a:p>
        </p:txBody>
      </p:sp>
      <p:pic>
        <p:nvPicPr>
          <p:cNvPr id="349" name="Google Shape;349;p31"/>
          <p:cNvPicPr preferRelativeResize="0"/>
          <p:nvPr/>
        </p:nvPicPr>
        <p:blipFill rotWithShape="1">
          <a:blip r:embed="rId4">
            <a:alphaModFix/>
          </a:blip>
          <a:srcRect b="0" l="0" r="0" t="0"/>
          <a:stretch/>
        </p:blipFill>
        <p:spPr>
          <a:xfrm>
            <a:off x="6408420" y="1252800"/>
            <a:ext cx="2444855" cy="360744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3" name="Shape 353"/>
        <p:cNvGrpSpPr/>
        <p:nvPr/>
      </p:nvGrpSpPr>
      <p:grpSpPr>
        <a:xfrm>
          <a:off x="0" y="0"/>
          <a:ext cx="0" cy="0"/>
          <a:chOff x="0" y="0"/>
          <a:chExt cx="0" cy="0"/>
        </a:xfrm>
      </p:grpSpPr>
      <p:sp>
        <p:nvSpPr>
          <p:cNvPr id="354" name="Google Shape;354;p24"/>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So why Transformer Models?</a:t>
            </a:r>
            <a:endParaRPr b="1" i="0" sz="3000" u="none" cap="none" strike="noStrike">
              <a:solidFill>
                <a:schemeClr val="lt1"/>
              </a:solidFill>
              <a:latin typeface="Cambria"/>
              <a:ea typeface="Cambria"/>
              <a:cs typeface="Cambria"/>
              <a:sym typeface="Cambria"/>
            </a:endParaRPr>
          </a:p>
        </p:txBody>
      </p:sp>
      <p:sp>
        <p:nvSpPr>
          <p:cNvPr id="355" name="Google Shape;355;p24"/>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4"/>
          <p:cNvSpPr txBox="1"/>
          <p:nvPr/>
        </p:nvSpPr>
        <p:spPr>
          <a:xfrm>
            <a:off x="428675" y="1543950"/>
            <a:ext cx="44022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Three main improvements introduced by transfer models</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Positional Encoding</a:t>
            </a:r>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Attention</a:t>
            </a:r>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Self-Attention Mechanism</a:t>
            </a:r>
            <a:endParaRPr/>
          </a:p>
          <a:p>
            <a:pPr indent="0" lvl="0" marL="0" marR="0" rtl="0" algn="l">
              <a:lnSpc>
                <a:spcPct val="115000"/>
              </a:lnSpc>
              <a:spcBef>
                <a:spcPts val="0"/>
              </a:spcBef>
              <a:spcAft>
                <a:spcPts val="0"/>
              </a:spcAft>
              <a:buNone/>
            </a:pPr>
            <a:r>
              <a:t/>
            </a:r>
            <a:endParaRPr b="1"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1" i="0" lang="en-GB" sz="1800" u="none" cap="none" strike="noStrike">
                <a:solidFill>
                  <a:schemeClr val="dk1"/>
                </a:solidFill>
                <a:latin typeface="Cambria"/>
                <a:ea typeface="Cambria"/>
                <a:cs typeface="Cambria"/>
                <a:sym typeface="Cambria"/>
              </a:rPr>
              <a:t>Note: </a:t>
            </a:r>
            <a:r>
              <a:rPr b="0" i="0" lang="en-GB" sz="1800" u="none" cap="none" strike="noStrike">
                <a:solidFill>
                  <a:schemeClr val="dk1"/>
                </a:solidFill>
                <a:latin typeface="Cambria"/>
                <a:ea typeface="Cambria"/>
                <a:cs typeface="Cambria"/>
                <a:sym typeface="Cambria"/>
              </a:rPr>
              <a:t>attention had been used before – self attention is the real innovation here</a:t>
            </a:r>
            <a:endParaRPr b="0" i="0" sz="1800" u="none" cap="none" strike="noStrike">
              <a:solidFill>
                <a:schemeClr val="dk1"/>
              </a:solidFill>
              <a:latin typeface="Cambria"/>
              <a:ea typeface="Cambria"/>
              <a:cs typeface="Cambria"/>
              <a:sym typeface="Cambria"/>
            </a:endParaRPr>
          </a:p>
        </p:txBody>
      </p:sp>
      <p:pic>
        <p:nvPicPr>
          <p:cNvPr descr="The Transformer Model - MachineLearningMastery.com" id="357" name="Google Shape;357;p24"/>
          <p:cNvPicPr preferRelativeResize="0"/>
          <p:nvPr/>
        </p:nvPicPr>
        <p:blipFill rotWithShape="1">
          <a:blip r:embed="rId4">
            <a:alphaModFix/>
          </a:blip>
          <a:srcRect b="0" l="0" r="0" t="0"/>
          <a:stretch/>
        </p:blipFill>
        <p:spPr>
          <a:xfrm>
            <a:off x="6278400" y="1232145"/>
            <a:ext cx="2574874" cy="3628790"/>
          </a:xfrm>
          <a:prstGeom prst="rect">
            <a:avLst/>
          </a:prstGeom>
          <a:noFill/>
          <a:ln>
            <a:noFill/>
          </a:ln>
        </p:spPr>
      </p:pic>
      <p:sp>
        <p:nvSpPr>
          <p:cNvPr id="358" name="Google Shape;358;p24"/>
          <p:cNvSpPr txBox="1"/>
          <p:nvPr/>
        </p:nvSpPr>
        <p:spPr>
          <a:xfrm>
            <a:off x="4572000" y="4866501"/>
            <a:ext cx="45720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https://arxiv.org/pdf/1706.03762.pdf</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2" name="Shape 362"/>
        <p:cNvGrpSpPr/>
        <p:nvPr/>
      </p:nvGrpSpPr>
      <p:grpSpPr>
        <a:xfrm>
          <a:off x="0" y="0"/>
          <a:ext cx="0" cy="0"/>
          <a:chOff x="0" y="0"/>
          <a:chExt cx="0" cy="0"/>
        </a:xfrm>
      </p:grpSpPr>
      <p:sp>
        <p:nvSpPr>
          <p:cNvPr id="363" name="Google Shape;363;p25"/>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Positional Encoding</a:t>
            </a:r>
            <a:endParaRPr b="1" i="0" sz="3000" u="none" cap="none" strike="noStrike">
              <a:solidFill>
                <a:schemeClr val="lt1"/>
              </a:solidFill>
              <a:latin typeface="Cambria"/>
              <a:ea typeface="Cambria"/>
              <a:cs typeface="Cambria"/>
              <a:sym typeface="Cambria"/>
            </a:endParaRPr>
          </a:p>
        </p:txBody>
      </p:sp>
      <p:sp>
        <p:nvSpPr>
          <p:cNvPr id="364" name="Google Shape;364;p25"/>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5"/>
          <p:cNvSpPr txBox="1"/>
          <p:nvPr/>
        </p:nvSpPr>
        <p:spPr>
          <a:xfrm>
            <a:off x="428675" y="1252800"/>
            <a:ext cx="8424600" cy="358248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Instead of looking at each word sequentially, before you feed your input into the neural network you take each input word and assign a number to it based on the position it is in the sentence</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Here you are storing information about word order itself in the data, not the structure of the network </a:t>
            </a:r>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 </a:t>
            </a:r>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Then as you train the network, it learns to interpret those positional encodings, thus learning the importance of word order from the data</a:t>
            </a:r>
            <a:endParaRPr/>
          </a:p>
        </p:txBody>
      </p:sp>
      <p:graphicFrame>
        <p:nvGraphicFramePr>
          <p:cNvPr id="366" name="Google Shape;366;p25"/>
          <p:cNvGraphicFramePr/>
          <p:nvPr/>
        </p:nvGraphicFramePr>
        <p:xfrm>
          <a:off x="1592975" y="2302364"/>
          <a:ext cx="3000000" cy="3000000"/>
        </p:xfrm>
        <a:graphic>
          <a:graphicData uri="http://schemas.openxmlformats.org/drawingml/2006/table">
            <a:tbl>
              <a:tblPr bandRow="1" firstRow="1">
                <a:noFill/>
                <a:tableStyleId>{B8FCB67A-25A8-4979-AB6B-5327CBFC4ED2}</a:tableStyleId>
              </a:tblPr>
              <a:tblGrid>
                <a:gridCol w="1524000"/>
                <a:gridCol w="1524000"/>
                <a:gridCol w="1524000"/>
                <a:gridCol w="1524000"/>
              </a:tblGrid>
              <a:tr h="370850">
                <a:tc>
                  <a:txBody>
                    <a:bodyPr/>
                    <a:lstStyle/>
                    <a:p>
                      <a:pPr indent="0" lvl="0" marL="0" marR="0" rtl="0" algn="ctr">
                        <a:lnSpc>
                          <a:spcPct val="100000"/>
                        </a:lnSpc>
                        <a:spcBef>
                          <a:spcPts val="0"/>
                        </a:spcBef>
                        <a:spcAft>
                          <a:spcPts val="0"/>
                        </a:spcAft>
                        <a:buNone/>
                      </a:pPr>
                      <a:r>
                        <a:rPr lang="en-GB" sz="1400" u="none" cap="none" strike="noStrike"/>
                        <a:t>The </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cat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was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black</a:t>
                      </a:r>
                      <a:endParaRPr sz="1400" u="none" cap="none" strike="noStrike"/>
                    </a:p>
                  </a:txBody>
                  <a:tcPr marT="45725" marB="45725" marR="91450" marL="91450"/>
                </a:tc>
              </a:tr>
              <a:tr h="370850">
                <a:tc>
                  <a:txBody>
                    <a:bodyPr/>
                    <a:lstStyle/>
                    <a:p>
                      <a:pPr indent="0" lvl="0" marL="0" marR="0" rtl="0" algn="ctr">
                        <a:lnSpc>
                          <a:spcPct val="100000"/>
                        </a:lnSpc>
                        <a:spcBef>
                          <a:spcPts val="0"/>
                        </a:spcBef>
                        <a:spcAft>
                          <a:spcPts val="0"/>
                        </a:spcAft>
                        <a:buNone/>
                      </a:pPr>
                      <a:r>
                        <a:rPr lang="en-GB" sz="1400" u="none" cap="none" strike="noStrike"/>
                        <a:t>1</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2</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3</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None/>
                      </a:pPr>
                      <a:r>
                        <a:rPr lang="en-GB" sz="1400" u="none" cap="none" strike="noStrike"/>
                        <a:t>4</a:t>
                      </a:r>
                      <a:endParaRPr sz="1400" u="none" cap="none" strike="noStrike"/>
                    </a:p>
                  </a:txBody>
                  <a:tcPr marT="45725" marB="45725" marR="91450" marL="91450"/>
                </a:tc>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26"/>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Attention</a:t>
            </a:r>
            <a:endParaRPr b="1" i="0" sz="3000" u="none" cap="none" strike="noStrike">
              <a:solidFill>
                <a:schemeClr val="lt1"/>
              </a:solidFill>
              <a:latin typeface="Cambria"/>
              <a:ea typeface="Cambria"/>
              <a:cs typeface="Cambria"/>
              <a:sym typeface="Cambria"/>
            </a:endParaRPr>
          </a:p>
        </p:txBody>
      </p:sp>
      <p:sp>
        <p:nvSpPr>
          <p:cNvPr id="372" name="Google Shape;372;p26"/>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6"/>
          <p:cNvSpPr txBox="1"/>
          <p:nvPr/>
        </p:nvSpPr>
        <p:spPr>
          <a:xfrm>
            <a:off x="428675" y="1252800"/>
            <a:ext cx="4907597" cy="3582489"/>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In this example, the word alignments between English and French exhibit predominantly monotonic patterns, with strong weights along the diagonal of each matrix (the lighter the square the more attention the model is paying to that line)</a:t>
            </a:r>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However, non-monotonic alignments are also noticeable, particularly with adjectives and nouns. For instance, because the French translation of European Economic Area (zone economique européenne) is reversed the model is paying attention in a reversed way</a:t>
            </a:r>
            <a:endParaRPr/>
          </a:p>
        </p:txBody>
      </p:sp>
      <p:pic>
        <p:nvPicPr>
          <p:cNvPr id="374" name="Google Shape;374;p26"/>
          <p:cNvPicPr preferRelativeResize="0"/>
          <p:nvPr/>
        </p:nvPicPr>
        <p:blipFill rotWithShape="1">
          <a:blip r:embed="rId4">
            <a:alphaModFix/>
          </a:blip>
          <a:srcRect b="0" l="0" r="0" t="0"/>
          <a:stretch/>
        </p:blipFill>
        <p:spPr>
          <a:xfrm>
            <a:off x="5336272" y="1252800"/>
            <a:ext cx="3517003" cy="3593046"/>
          </a:xfrm>
          <a:prstGeom prst="rect">
            <a:avLst/>
          </a:prstGeom>
          <a:noFill/>
          <a:ln>
            <a:noFill/>
          </a:ln>
        </p:spPr>
      </p:pic>
      <p:sp>
        <p:nvSpPr>
          <p:cNvPr id="375" name="Google Shape;375;p26"/>
          <p:cNvSpPr txBox="1"/>
          <p:nvPr/>
        </p:nvSpPr>
        <p:spPr>
          <a:xfrm>
            <a:off x="4572000" y="4866501"/>
            <a:ext cx="457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https://arxiv.org/pdf/1409.0473.pdf</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9" name="Shape 379"/>
        <p:cNvGrpSpPr/>
        <p:nvPr/>
      </p:nvGrpSpPr>
      <p:grpSpPr>
        <a:xfrm>
          <a:off x="0" y="0"/>
          <a:ext cx="0" cy="0"/>
          <a:chOff x="0" y="0"/>
          <a:chExt cx="0" cy="0"/>
        </a:xfrm>
      </p:grpSpPr>
      <p:sp>
        <p:nvSpPr>
          <p:cNvPr id="380" name="Google Shape;380;p27"/>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Self Attention</a:t>
            </a:r>
            <a:endParaRPr b="1" i="0" sz="3000" u="none" cap="none" strike="noStrike">
              <a:solidFill>
                <a:schemeClr val="lt1"/>
              </a:solidFill>
              <a:latin typeface="Cambria"/>
              <a:ea typeface="Cambria"/>
              <a:cs typeface="Cambria"/>
              <a:sym typeface="Cambria"/>
            </a:endParaRPr>
          </a:p>
        </p:txBody>
      </p:sp>
      <p:sp>
        <p:nvSpPr>
          <p:cNvPr id="381" name="Google Shape;381;p27"/>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7"/>
          <p:cNvSpPr txBox="1"/>
          <p:nvPr/>
        </p:nvSpPr>
        <p:spPr>
          <a:xfrm>
            <a:off x="428675" y="1252800"/>
            <a:ext cx="84246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In the following example the word </a:t>
            </a:r>
            <a:r>
              <a:rPr b="1" i="0" lang="en-GB" sz="1800" u="none" cap="none" strike="noStrike">
                <a:solidFill>
                  <a:schemeClr val="dk1"/>
                </a:solidFill>
                <a:latin typeface="Cambria"/>
                <a:ea typeface="Cambria"/>
                <a:cs typeface="Cambria"/>
                <a:sym typeface="Cambria"/>
              </a:rPr>
              <a:t>bat</a:t>
            </a:r>
            <a:r>
              <a:rPr b="0" i="0" lang="en-GB" sz="1800" u="none" cap="none" strike="noStrike">
                <a:solidFill>
                  <a:schemeClr val="dk1"/>
                </a:solidFill>
                <a:latin typeface="Cambria"/>
                <a:ea typeface="Cambria"/>
                <a:cs typeface="Cambria"/>
                <a:sym typeface="Cambria"/>
              </a:rPr>
              <a:t> means two different things. We know this as we can see the context of the surrounding words. </a:t>
            </a:r>
            <a:endParaRPr sz="1600"/>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“The </a:t>
            </a:r>
            <a:r>
              <a:rPr b="1" i="0" lang="en-GB" sz="1800" u="none" cap="none" strike="noStrike">
                <a:solidFill>
                  <a:schemeClr val="dk1"/>
                </a:solidFill>
                <a:latin typeface="Cambria"/>
                <a:ea typeface="Cambria"/>
                <a:cs typeface="Cambria"/>
                <a:sym typeface="Cambria"/>
              </a:rPr>
              <a:t>baseball</a:t>
            </a:r>
            <a:r>
              <a:rPr b="0" i="0" lang="en-GB" sz="1800" u="none" cap="none" strike="noStrike">
                <a:solidFill>
                  <a:schemeClr val="dk1"/>
                </a:solidFill>
                <a:latin typeface="Cambria"/>
                <a:ea typeface="Cambria"/>
                <a:cs typeface="Cambria"/>
                <a:sym typeface="Cambria"/>
              </a:rPr>
              <a:t> player swung the bat with great precision,”</a:t>
            </a:r>
            <a:endParaRPr sz="1600"/>
          </a:p>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“A bat uses </a:t>
            </a:r>
            <a:r>
              <a:rPr b="1" i="0" lang="en-GB" sz="1800" u="none" cap="none" strike="noStrike">
                <a:solidFill>
                  <a:schemeClr val="dk1"/>
                </a:solidFill>
                <a:latin typeface="Cambria"/>
                <a:ea typeface="Cambria"/>
                <a:cs typeface="Cambria"/>
                <a:sym typeface="Cambria"/>
              </a:rPr>
              <a:t>echolocation</a:t>
            </a:r>
            <a:r>
              <a:rPr b="0" i="0" lang="en-GB" sz="1800" u="none" cap="none" strike="noStrike">
                <a:solidFill>
                  <a:schemeClr val="dk1"/>
                </a:solidFill>
                <a:latin typeface="Cambria"/>
                <a:ea typeface="Cambria"/>
                <a:cs typeface="Cambria"/>
                <a:sym typeface="Cambria"/>
              </a:rPr>
              <a:t> to navigate and locate prey in the dark” </a:t>
            </a:r>
            <a:endParaRPr sz="1600"/>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Self attention allows a neural network to understand a word in the context of the words around it. So when a model process the word bat in the first sentence it might be “attending” to the word baseball which helps it disambiguate the baseball bat from the mammal </a:t>
            </a:r>
            <a:endParaRPr sz="1600"/>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6" name="Shape 386"/>
        <p:cNvGrpSpPr/>
        <p:nvPr/>
      </p:nvGrpSpPr>
      <p:grpSpPr>
        <a:xfrm>
          <a:off x="0" y="0"/>
          <a:ext cx="0" cy="0"/>
          <a:chOff x="0" y="0"/>
          <a:chExt cx="0" cy="0"/>
        </a:xfrm>
      </p:grpSpPr>
      <p:sp>
        <p:nvSpPr>
          <p:cNvPr id="387" name="Google Shape;387;p28"/>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Self Attention</a:t>
            </a:r>
            <a:endParaRPr b="1" i="0" sz="3000" u="none" cap="none" strike="noStrike">
              <a:solidFill>
                <a:schemeClr val="lt1"/>
              </a:solidFill>
              <a:latin typeface="Cambria"/>
              <a:ea typeface="Cambria"/>
              <a:cs typeface="Cambria"/>
              <a:sym typeface="Cambria"/>
            </a:endParaRPr>
          </a:p>
        </p:txBody>
      </p:sp>
      <p:sp>
        <p:nvSpPr>
          <p:cNvPr id="388" name="Google Shape;388;p28"/>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8"/>
          <p:cNvSpPr txBox="1"/>
          <p:nvPr/>
        </p:nvSpPr>
        <p:spPr>
          <a:xfrm>
            <a:off x="428675" y="1252800"/>
            <a:ext cx="8424600" cy="414879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Self attention also allows the model to focus on which other words in the input are closely related to that word. For example:</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“The lady was walking her big fluffy dog”</a:t>
            </a:r>
            <a:endParaRPr/>
          </a:p>
          <a:p>
            <a:pPr indent="0" lvl="0" marL="0" marR="0" rtl="0" algn="ctr">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Here, by relating every word in the input sequence to every other word, the model can distinguish that  ‘dog’ is closely related to ‘ big’ and ‘fluffy’, while, ‘fluffy’ is not related to ‘lady’</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Or another example: </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‘Ball’ is closely related to ‘blue’ and ‘holding’. On the other hand, ‘blue’ is not related to ‘boy’.</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p:txBody>
      </p:sp>
      <p:pic>
        <p:nvPicPr>
          <p:cNvPr id="390" name="Google Shape;390;p28"/>
          <p:cNvPicPr preferRelativeResize="0"/>
          <p:nvPr/>
        </p:nvPicPr>
        <p:blipFill rotWithShape="1">
          <a:blip r:embed="rId4">
            <a:alphaModFix/>
          </a:blip>
          <a:srcRect b="0" l="0" r="0" t="0"/>
          <a:stretch/>
        </p:blipFill>
        <p:spPr>
          <a:xfrm>
            <a:off x="3401853" y="3682748"/>
            <a:ext cx="2340293" cy="671819"/>
          </a:xfrm>
          <a:prstGeom prst="rect">
            <a:avLst/>
          </a:prstGeom>
          <a:noFill/>
          <a:ln>
            <a:noFill/>
          </a:ln>
        </p:spPr>
      </p:pic>
      <p:sp>
        <p:nvSpPr>
          <p:cNvPr id="391" name="Google Shape;391;p28"/>
          <p:cNvSpPr txBox="1"/>
          <p:nvPr/>
        </p:nvSpPr>
        <p:spPr>
          <a:xfrm>
            <a:off x="0"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and example: https://towardsdatascience.com/transformers-explained-visually-part-1-overview-of-functionality-95a6dd460452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29"/>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Self Attention</a:t>
            </a:r>
            <a:endParaRPr b="1" i="0" sz="3000" u="none" cap="none" strike="noStrike">
              <a:solidFill>
                <a:schemeClr val="lt1"/>
              </a:solidFill>
              <a:latin typeface="Cambria"/>
              <a:ea typeface="Cambria"/>
              <a:cs typeface="Cambria"/>
              <a:sym typeface="Cambria"/>
            </a:endParaRPr>
          </a:p>
        </p:txBody>
      </p:sp>
      <p:sp>
        <p:nvSpPr>
          <p:cNvPr id="397" name="Google Shape;397;p29"/>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9"/>
          <p:cNvSpPr txBox="1"/>
          <p:nvPr/>
        </p:nvSpPr>
        <p:spPr>
          <a:xfrm>
            <a:off x="428675" y="1559400"/>
            <a:ext cx="3258900" cy="29799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Another example of how self attention is useful is by understanding which aspect of a sentence a pronoun is referring to</a:t>
            </a:r>
            <a:endParaRPr/>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“The cat drank the milk because </a:t>
            </a:r>
            <a:r>
              <a:rPr b="1" i="0" lang="en-GB" sz="1600" u="none" cap="none" strike="noStrike">
                <a:solidFill>
                  <a:schemeClr val="dk1"/>
                </a:solidFill>
                <a:latin typeface="Cambria"/>
                <a:ea typeface="Cambria"/>
                <a:cs typeface="Cambria"/>
                <a:sym typeface="Cambria"/>
              </a:rPr>
              <a:t>it</a:t>
            </a:r>
            <a:r>
              <a:rPr b="0" i="0" lang="en-GB" sz="1600" u="none" cap="none" strike="noStrike">
                <a:solidFill>
                  <a:schemeClr val="dk1"/>
                </a:solidFill>
                <a:latin typeface="Cambria"/>
                <a:ea typeface="Cambria"/>
                <a:cs typeface="Cambria"/>
                <a:sym typeface="Cambria"/>
              </a:rPr>
              <a:t> was hungry.”</a:t>
            </a:r>
            <a:endParaRPr b="0" i="0" sz="1600" u="none" cap="none" strike="noStrike">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t/>
            </a:r>
            <a:endParaRPr sz="1600">
              <a:solidFill>
                <a:schemeClr val="dk1"/>
              </a:solidFill>
              <a:latin typeface="Cambria"/>
              <a:ea typeface="Cambria"/>
              <a:cs typeface="Cambria"/>
              <a:sym typeface="Cambria"/>
            </a:endParaRPr>
          </a:p>
          <a:p>
            <a:pPr indent="0" lvl="0" marL="0" marR="0" rtl="0" algn="ctr">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“The cat drank the milk because </a:t>
            </a:r>
            <a:r>
              <a:rPr b="1" i="0" lang="en-GB" sz="1600" u="none" cap="none" strike="noStrike">
                <a:solidFill>
                  <a:schemeClr val="dk1"/>
                </a:solidFill>
                <a:latin typeface="Cambria"/>
                <a:ea typeface="Cambria"/>
                <a:cs typeface="Cambria"/>
                <a:sym typeface="Cambria"/>
              </a:rPr>
              <a:t>it</a:t>
            </a:r>
            <a:r>
              <a:rPr b="0" i="0" lang="en-GB" sz="1600" u="none" cap="none" strike="noStrike">
                <a:solidFill>
                  <a:schemeClr val="dk1"/>
                </a:solidFill>
                <a:latin typeface="Cambria"/>
                <a:ea typeface="Cambria"/>
                <a:cs typeface="Cambria"/>
                <a:sym typeface="Cambria"/>
              </a:rPr>
              <a:t> was sweet.”</a:t>
            </a:r>
            <a:endParaRPr/>
          </a:p>
        </p:txBody>
      </p:sp>
      <p:sp>
        <p:nvSpPr>
          <p:cNvPr id="399" name="Google Shape;399;p29"/>
          <p:cNvSpPr txBox="1"/>
          <p:nvPr/>
        </p:nvSpPr>
        <p:spPr>
          <a:xfrm>
            <a:off x="0"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and example: https://towardsdatascience.com/transformers-explained-visually-part-1-overview-of-functionality-95a6dd460452</a:t>
            </a:r>
            <a:endParaRPr/>
          </a:p>
        </p:txBody>
      </p:sp>
      <p:pic>
        <p:nvPicPr>
          <p:cNvPr id="400" name="Google Shape;400;p29"/>
          <p:cNvPicPr preferRelativeResize="0"/>
          <p:nvPr/>
        </p:nvPicPr>
        <p:blipFill rotWithShape="1">
          <a:blip r:embed="rId4">
            <a:alphaModFix/>
          </a:blip>
          <a:srcRect b="0" l="0" r="0" t="0"/>
          <a:stretch/>
        </p:blipFill>
        <p:spPr>
          <a:xfrm>
            <a:off x="3687454" y="1630964"/>
            <a:ext cx="5165819" cy="28367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33"/>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Encoders</a:t>
            </a:r>
            <a:endParaRPr b="1" i="0" sz="3000" u="none" cap="none" strike="noStrike">
              <a:solidFill>
                <a:schemeClr val="lt1"/>
              </a:solidFill>
              <a:latin typeface="Cambria"/>
              <a:ea typeface="Cambria"/>
              <a:cs typeface="Cambria"/>
              <a:sym typeface="Cambria"/>
            </a:endParaRPr>
          </a:p>
        </p:txBody>
      </p:sp>
      <p:sp>
        <p:nvSpPr>
          <p:cNvPr id="406" name="Google Shape;406;p33"/>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3"/>
          <p:cNvSpPr txBox="1"/>
          <p:nvPr/>
        </p:nvSpPr>
        <p:spPr>
          <a:xfrm>
            <a:off x="428675" y="1248425"/>
            <a:ext cx="5691900" cy="3601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The transformer encoder processes the input sequence, such as a sentence, and converts it into a sequence embeddings. The transformer encoder comprises of 6 identical layers, each with two sublayers</a:t>
            </a:r>
            <a:endParaRPr sz="1500"/>
          </a:p>
          <a:p>
            <a:pPr indent="0" lvl="0" marL="0" marR="0" rtl="0" algn="l">
              <a:lnSpc>
                <a:spcPct val="115000"/>
              </a:lnSpc>
              <a:spcBef>
                <a:spcPts val="0"/>
              </a:spcBef>
              <a:spcAft>
                <a:spcPts val="0"/>
              </a:spcAft>
              <a:buNone/>
            </a:pPr>
            <a:r>
              <a:t/>
            </a:r>
            <a:endParaRPr b="1"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1" i="0" lang="en-GB" sz="1500" u="none" cap="none" strike="noStrike">
                <a:solidFill>
                  <a:schemeClr val="dk1"/>
                </a:solidFill>
                <a:latin typeface="Cambria"/>
                <a:ea typeface="Cambria"/>
                <a:cs typeface="Cambria"/>
                <a:sym typeface="Cambria"/>
              </a:rPr>
              <a:t>Sublayer 1: Multi-Head Self-Attention </a:t>
            </a:r>
            <a:endParaRPr sz="1500"/>
          </a:p>
          <a:p>
            <a:pPr indent="0" lvl="0" marL="0" marR="0" rtl="0" algn="l">
              <a:lnSpc>
                <a:spcPct val="115000"/>
              </a:lnSpc>
              <a:spcBef>
                <a:spcPts val="0"/>
              </a:spcBef>
              <a:spcAft>
                <a:spcPts val="0"/>
              </a:spcAft>
              <a:buNone/>
            </a:pPr>
            <a:r>
              <a:t/>
            </a:r>
            <a:endParaRPr sz="1500"/>
          </a:p>
          <a:p>
            <a:pPr indent="0" lvl="0" marL="0" marR="0" rtl="0" algn="l">
              <a:lnSpc>
                <a:spcPct val="115000"/>
              </a:lnSpc>
              <a:spcBef>
                <a:spcPts val="0"/>
              </a:spcBef>
              <a:spcAft>
                <a:spcPts val="0"/>
              </a:spcAft>
              <a:buNone/>
            </a:pPr>
            <a:r>
              <a:rPr b="1" i="0" lang="en-GB" sz="1500" u="none" cap="none" strike="noStrike">
                <a:solidFill>
                  <a:schemeClr val="dk1"/>
                </a:solidFill>
                <a:latin typeface="Cambria"/>
                <a:ea typeface="Cambria"/>
                <a:cs typeface="Cambria"/>
                <a:sym typeface="Cambria"/>
              </a:rPr>
              <a:t>Sublayer 2: Fully Connected Feed-Forward Network</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The encoder applies the same linear transformations to all words in the input sequence, but each layer uses distinct weights (W1, W2) and biases (b1, b2) , empowering the model to capture rich context and represent the input sequence comprehensively</a:t>
            </a:r>
            <a:endParaRPr sz="1500"/>
          </a:p>
        </p:txBody>
      </p:sp>
      <p:sp>
        <p:nvSpPr>
          <p:cNvPr id="408" name="Google Shape;408;p33"/>
          <p:cNvSpPr txBox="1"/>
          <p:nvPr/>
        </p:nvSpPr>
        <p:spPr>
          <a:xfrm>
            <a:off x="4572000" y="4866501"/>
            <a:ext cx="457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https://arxiv.org/pdf/1706.03762.pdf</a:t>
            </a:r>
            <a:endParaRPr/>
          </a:p>
        </p:txBody>
      </p:sp>
      <p:pic>
        <p:nvPicPr>
          <p:cNvPr descr="The Transformer Model - MachineLearningMastery.com" id="409" name="Google Shape;409;p33"/>
          <p:cNvPicPr preferRelativeResize="0"/>
          <p:nvPr/>
        </p:nvPicPr>
        <p:blipFill rotWithShape="1">
          <a:blip r:embed="rId4">
            <a:alphaModFix/>
          </a:blip>
          <a:srcRect b="0" l="0" r="0" t="0"/>
          <a:stretch/>
        </p:blipFill>
        <p:spPr>
          <a:xfrm>
            <a:off x="6278400" y="1232145"/>
            <a:ext cx="2574875" cy="3628792"/>
          </a:xfrm>
          <a:prstGeom prst="rect">
            <a:avLst/>
          </a:prstGeom>
          <a:noFill/>
          <a:ln>
            <a:noFill/>
          </a:ln>
        </p:spPr>
      </p:pic>
      <p:sp>
        <p:nvSpPr>
          <p:cNvPr id="410" name="Google Shape;410;p33"/>
          <p:cNvSpPr/>
          <p:nvPr/>
        </p:nvSpPr>
        <p:spPr>
          <a:xfrm>
            <a:off x="6614160" y="2571750"/>
            <a:ext cx="931545" cy="129159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g239eda05974_0_95"/>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My NLP Research</a:t>
            </a:r>
            <a:endParaRPr b="1" i="0" sz="3000" u="none" cap="none" strike="noStrike">
              <a:solidFill>
                <a:schemeClr val="lt1"/>
              </a:solidFill>
              <a:latin typeface="Cambria"/>
              <a:ea typeface="Cambria"/>
              <a:cs typeface="Cambria"/>
              <a:sym typeface="Cambria"/>
            </a:endParaRPr>
          </a:p>
        </p:txBody>
      </p:sp>
      <p:sp>
        <p:nvSpPr>
          <p:cNvPr id="106" name="Google Shape;106;g239eda05974_0_95"/>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g239eda05974_0_95"/>
          <p:cNvSpPr txBox="1"/>
          <p:nvPr/>
        </p:nvSpPr>
        <p:spPr>
          <a:xfrm>
            <a:off x="428675" y="1252800"/>
            <a:ext cx="53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sp>
        <p:nvSpPr>
          <p:cNvPr id="108" name="Google Shape;108;g239eda05974_0_95"/>
          <p:cNvSpPr txBox="1"/>
          <p:nvPr/>
        </p:nvSpPr>
        <p:spPr>
          <a:xfrm>
            <a:off x="428675" y="1252800"/>
            <a:ext cx="451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sp>
        <p:nvSpPr>
          <p:cNvPr id="109" name="Google Shape;109;g239eda05974_0_95"/>
          <p:cNvSpPr txBox="1"/>
          <p:nvPr/>
        </p:nvSpPr>
        <p:spPr>
          <a:xfrm>
            <a:off x="2608200" y="4804800"/>
            <a:ext cx="6535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t>Image: </a:t>
            </a:r>
            <a:r>
              <a:rPr lang="en-GB" sz="1000"/>
              <a:t>https://www.sciencedirect.com/science/article/pii/S2212041621000863</a:t>
            </a:r>
            <a:endParaRPr sz="1000"/>
          </a:p>
        </p:txBody>
      </p:sp>
      <p:sp>
        <p:nvSpPr>
          <p:cNvPr id="110" name="Google Shape;110;g239eda05974_0_95"/>
          <p:cNvSpPr txBox="1"/>
          <p:nvPr/>
        </p:nvSpPr>
        <p:spPr>
          <a:xfrm>
            <a:off x="487000" y="1571700"/>
            <a:ext cx="49410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lang="en-GB" sz="1800">
                <a:latin typeface="Cambria"/>
                <a:ea typeface="Cambria"/>
                <a:cs typeface="Cambria"/>
                <a:sym typeface="Cambria"/>
              </a:rPr>
              <a:t>Previous</a:t>
            </a:r>
            <a:endParaRPr b="1"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Using social media posts to understand how people what discuss when </a:t>
            </a:r>
            <a:r>
              <a:rPr lang="en-GB" sz="1800">
                <a:latin typeface="Cambria"/>
                <a:ea typeface="Cambria"/>
                <a:cs typeface="Cambria"/>
                <a:sym typeface="Cambria"/>
              </a:rPr>
              <a:t>having</a:t>
            </a:r>
            <a:r>
              <a:rPr lang="en-GB" sz="1800">
                <a:latin typeface="Cambria"/>
                <a:ea typeface="Cambria"/>
                <a:cs typeface="Cambria"/>
                <a:sym typeface="Cambria"/>
              </a:rPr>
              <a:t> positive experiences in nature</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b="1" lang="en-GB" sz="1800">
                <a:latin typeface="Cambria"/>
                <a:ea typeface="Cambria"/>
                <a:cs typeface="Cambria"/>
                <a:sym typeface="Cambria"/>
              </a:rPr>
              <a:t>Current</a:t>
            </a:r>
            <a:endParaRPr b="1"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Using social media posts to understand how people talk about biodiversity monitoring and conservation </a:t>
            </a:r>
            <a:endParaRPr sz="1800">
              <a:latin typeface="Cambria"/>
              <a:ea typeface="Cambria"/>
              <a:cs typeface="Cambria"/>
              <a:sym typeface="Cambria"/>
            </a:endParaRPr>
          </a:p>
        </p:txBody>
      </p:sp>
      <p:pic>
        <p:nvPicPr>
          <p:cNvPr id="111" name="Google Shape;111;g239eda05974_0_95"/>
          <p:cNvPicPr preferRelativeResize="0"/>
          <p:nvPr/>
        </p:nvPicPr>
        <p:blipFill rotWithShape="1">
          <a:blip r:embed="rId4">
            <a:alphaModFix/>
          </a:blip>
          <a:srcRect b="44077" l="0" r="0" t="0"/>
          <a:stretch/>
        </p:blipFill>
        <p:spPr>
          <a:xfrm>
            <a:off x="5369745" y="1252800"/>
            <a:ext cx="3483530" cy="1791151"/>
          </a:xfrm>
          <a:prstGeom prst="rect">
            <a:avLst/>
          </a:prstGeom>
          <a:noFill/>
          <a:ln>
            <a:noFill/>
          </a:ln>
        </p:spPr>
      </p:pic>
      <p:pic>
        <p:nvPicPr>
          <p:cNvPr id="112" name="Google Shape;112;g239eda05974_0_95"/>
          <p:cNvPicPr preferRelativeResize="0"/>
          <p:nvPr/>
        </p:nvPicPr>
        <p:blipFill rotWithShape="1">
          <a:blip r:embed="rId5">
            <a:alphaModFix/>
          </a:blip>
          <a:srcRect b="0" l="0" r="2761" t="0"/>
          <a:stretch/>
        </p:blipFill>
        <p:spPr>
          <a:xfrm>
            <a:off x="5369750" y="3054750"/>
            <a:ext cx="3483525" cy="1791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4" name="Shape 414"/>
        <p:cNvGrpSpPr/>
        <p:nvPr/>
      </p:nvGrpSpPr>
      <p:grpSpPr>
        <a:xfrm>
          <a:off x="0" y="0"/>
          <a:ext cx="0" cy="0"/>
          <a:chOff x="0" y="0"/>
          <a:chExt cx="0" cy="0"/>
        </a:xfrm>
      </p:grpSpPr>
      <p:sp>
        <p:nvSpPr>
          <p:cNvPr id="415" name="Google Shape;415;p34"/>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Decoders</a:t>
            </a:r>
            <a:endParaRPr b="1" i="0" sz="3000" u="none" cap="none" strike="noStrike">
              <a:solidFill>
                <a:schemeClr val="lt1"/>
              </a:solidFill>
              <a:latin typeface="Cambria"/>
              <a:ea typeface="Cambria"/>
              <a:cs typeface="Cambria"/>
              <a:sym typeface="Cambria"/>
            </a:endParaRPr>
          </a:p>
        </p:txBody>
      </p:sp>
      <p:sp>
        <p:nvSpPr>
          <p:cNvPr id="416" name="Google Shape;416;p34"/>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4"/>
          <p:cNvSpPr txBox="1"/>
          <p:nvPr/>
        </p:nvSpPr>
        <p:spPr>
          <a:xfrm>
            <a:off x="428675" y="1252800"/>
            <a:ext cx="5849700" cy="383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The decoder is responsible for generating the output sequence based on the encoder's representations and the previous output of the decoder stack . The decoder also consists of a stack of 6 identical layers, though the here each layer is composed of three sublayers</a:t>
            </a:r>
            <a:endParaRPr sz="1800"/>
          </a:p>
          <a:p>
            <a:pPr indent="0" lvl="0" marL="0" marR="0" rtl="0" algn="l">
              <a:lnSpc>
                <a:spcPct val="115000"/>
              </a:lnSpc>
              <a:spcBef>
                <a:spcPts val="0"/>
              </a:spcBef>
              <a:spcAft>
                <a:spcPts val="0"/>
              </a:spcAft>
              <a:buNone/>
            </a:pPr>
            <a:r>
              <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1" i="0" lang="en-GB" sz="1500" u="none" cap="none" strike="noStrike">
                <a:solidFill>
                  <a:schemeClr val="dk1"/>
                </a:solidFill>
                <a:latin typeface="Cambria"/>
                <a:ea typeface="Cambria"/>
                <a:cs typeface="Cambria"/>
                <a:sym typeface="Cambria"/>
              </a:rPr>
              <a:t>Sublayer 1: Multi-Head Self-Attention with Masking</a:t>
            </a:r>
            <a:endParaRPr sz="1800"/>
          </a:p>
          <a:p>
            <a:pPr indent="0" lvl="0" marL="0" marR="0" rtl="0" algn="l">
              <a:lnSpc>
                <a:spcPct val="115000"/>
              </a:lnSpc>
              <a:spcBef>
                <a:spcPts val="0"/>
              </a:spcBef>
              <a:spcAft>
                <a:spcPts val="0"/>
              </a:spcAft>
              <a:buNone/>
            </a:pPr>
            <a:r>
              <a:rPr b="1" i="0" lang="en-GB" sz="1500" u="none" cap="none" strike="noStrike">
                <a:solidFill>
                  <a:schemeClr val="dk1"/>
                </a:solidFill>
                <a:latin typeface="Cambria"/>
                <a:ea typeface="Cambria"/>
                <a:cs typeface="Cambria"/>
                <a:sym typeface="Cambria"/>
              </a:rPr>
              <a:t>Sublayer 2: Multi-Head Self-Attention</a:t>
            </a:r>
            <a:endParaRPr sz="1800"/>
          </a:p>
          <a:p>
            <a:pPr indent="0" lvl="0" marL="0" marR="0" rtl="0" algn="l">
              <a:lnSpc>
                <a:spcPct val="115000"/>
              </a:lnSpc>
              <a:spcBef>
                <a:spcPts val="0"/>
              </a:spcBef>
              <a:spcAft>
                <a:spcPts val="0"/>
              </a:spcAft>
              <a:buNone/>
            </a:pPr>
            <a:r>
              <a:rPr b="1" i="0" lang="en-GB" sz="1500" u="none" cap="none" strike="noStrike">
                <a:solidFill>
                  <a:schemeClr val="dk1"/>
                </a:solidFill>
                <a:latin typeface="Cambria"/>
                <a:ea typeface="Cambria"/>
                <a:cs typeface="Cambria"/>
                <a:sym typeface="Cambria"/>
              </a:rPr>
              <a:t>Sublayer 3: Fully Connected Feed-Forward Network</a:t>
            </a:r>
            <a:endParaRPr sz="1800"/>
          </a:p>
          <a:p>
            <a:pPr indent="0" lvl="0" marL="0" marR="0" rtl="0" algn="l">
              <a:lnSpc>
                <a:spcPct val="115000"/>
              </a:lnSpc>
              <a:spcBef>
                <a:spcPts val="0"/>
              </a:spcBef>
              <a:spcAft>
                <a:spcPts val="0"/>
              </a:spcAft>
              <a:buClr>
                <a:srgbClr val="000000"/>
              </a:buClr>
              <a:buSzPts val="1100"/>
              <a:buFont typeface="Arial"/>
              <a:buNone/>
            </a:pPr>
            <a:r>
              <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The transformer decoder generates output based on the encoder's representations and previous decoder outputs. The attention mechanisms ensure contextually meaningful and unidirectional predictions</a:t>
            </a:r>
            <a:endParaRPr sz="1800"/>
          </a:p>
          <a:p>
            <a:pPr indent="0" lvl="0" marL="0" marR="0" rtl="0" algn="l">
              <a:lnSpc>
                <a:spcPct val="115000"/>
              </a:lnSpc>
              <a:spcBef>
                <a:spcPts val="0"/>
              </a:spcBef>
              <a:spcAft>
                <a:spcPts val="0"/>
              </a:spcAft>
              <a:buNone/>
            </a:pPr>
            <a:r>
              <a:t/>
            </a:r>
            <a:endParaRPr b="0" i="0" sz="1300" u="none" cap="none" strike="noStrike">
              <a:solidFill>
                <a:schemeClr val="dk1"/>
              </a:solidFill>
              <a:latin typeface="Cambria"/>
              <a:ea typeface="Cambria"/>
              <a:cs typeface="Cambria"/>
              <a:sym typeface="Cambria"/>
            </a:endParaRPr>
          </a:p>
        </p:txBody>
      </p:sp>
      <p:sp>
        <p:nvSpPr>
          <p:cNvPr id="418" name="Google Shape;418;p34"/>
          <p:cNvSpPr txBox="1"/>
          <p:nvPr/>
        </p:nvSpPr>
        <p:spPr>
          <a:xfrm>
            <a:off x="4572000" y="4866501"/>
            <a:ext cx="457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https://arxiv.org/pdf/1706.03762.pdf</a:t>
            </a:r>
            <a:endParaRPr/>
          </a:p>
        </p:txBody>
      </p:sp>
      <p:pic>
        <p:nvPicPr>
          <p:cNvPr descr="The Transformer Model - MachineLearningMastery.com" id="419" name="Google Shape;419;p34"/>
          <p:cNvPicPr preferRelativeResize="0"/>
          <p:nvPr/>
        </p:nvPicPr>
        <p:blipFill rotWithShape="1">
          <a:blip r:embed="rId4">
            <a:alphaModFix/>
          </a:blip>
          <a:srcRect b="0" l="0" r="0" t="0"/>
          <a:stretch/>
        </p:blipFill>
        <p:spPr>
          <a:xfrm>
            <a:off x="6278400" y="1232145"/>
            <a:ext cx="2574875" cy="3628792"/>
          </a:xfrm>
          <a:prstGeom prst="rect">
            <a:avLst/>
          </a:prstGeom>
          <a:noFill/>
          <a:ln>
            <a:noFill/>
          </a:ln>
        </p:spPr>
      </p:pic>
      <p:sp>
        <p:nvSpPr>
          <p:cNvPr id="420" name="Google Shape;420;p34"/>
          <p:cNvSpPr/>
          <p:nvPr/>
        </p:nvSpPr>
        <p:spPr>
          <a:xfrm>
            <a:off x="7565837" y="2000250"/>
            <a:ext cx="931545" cy="188283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4" name="Shape 424"/>
        <p:cNvGrpSpPr/>
        <p:nvPr/>
      </p:nvGrpSpPr>
      <p:grpSpPr>
        <a:xfrm>
          <a:off x="0" y="0"/>
          <a:ext cx="0" cy="0"/>
          <a:chOff x="0" y="0"/>
          <a:chExt cx="0" cy="0"/>
        </a:xfrm>
      </p:grpSpPr>
      <p:sp>
        <p:nvSpPr>
          <p:cNvPr id="425" name="Google Shape;425;p36"/>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Encoder VS Decoder Models</a:t>
            </a:r>
            <a:endParaRPr b="1" i="0" sz="3000" u="none" cap="none" strike="noStrike">
              <a:solidFill>
                <a:schemeClr val="lt1"/>
              </a:solidFill>
              <a:latin typeface="Cambria"/>
              <a:ea typeface="Cambria"/>
              <a:cs typeface="Cambria"/>
              <a:sym typeface="Cambria"/>
            </a:endParaRPr>
          </a:p>
        </p:txBody>
      </p:sp>
      <p:sp>
        <p:nvSpPr>
          <p:cNvPr id="426" name="Google Shape;426;p36"/>
          <p:cNvSpPr/>
          <p:nvPr/>
        </p:nvSpPr>
        <p:spPr>
          <a:xfrm>
            <a:off x="428675" y="131376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6"/>
          <p:cNvSpPr txBox="1"/>
          <p:nvPr/>
        </p:nvSpPr>
        <p:spPr>
          <a:xfrm>
            <a:off x="428675" y="1313760"/>
            <a:ext cx="553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a:p>
        </p:txBody>
      </p:sp>
      <p:sp>
        <p:nvSpPr>
          <p:cNvPr id="428" name="Google Shape;428;p36"/>
          <p:cNvSpPr txBox="1"/>
          <p:nvPr/>
        </p:nvSpPr>
        <p:spPr>
          <a:xfrm>
            <a:off x="2499360" y="4866501"/>
            <a:ext cx="66447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a:t>
            </a:r>
            <a:r>
              <a:rPr lang="en-GB" sz="1200"/>
              <a:t> https://www.youtube.com/watch?v=ewjlmLQI9kc</a:t>
            </a:r>
            <a:endParaRPr/>
          </a:p>
        </p:txBody>
      </p:sp>
      <p:pic>
        <p:nvPicPr>
          <p:cNvPr id="429" name="Google Shape;429;p36"/>
          <p:cNvPicPr preferRelativeResize="0"/>
          <p:nvPr/>
        </p:nvPicPr>
        <p:blipFill>
          <a:blip r:embed="rId4">
            <a:alphaModFix/>
          </a:blip>
          <a:stretch>
            <a:fillRect/>
          </a:stretch>
        </p:blipFill>
        <p:spPr>
          <a:xfrm>
            <a:off x="1360208" y="1303663"/>
            <a:ext cx="6423590" cy="36132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g239eda05974_0_27"/>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Encoder Models</a:t>
            </a:r>
            <a:endParaRPr b="1" i="0" sz="3000" u="none" cap="none" strike="noStrike">
              <a:solidFill>
                <a:schemeClr val="lt1"/>
              </a:solidFill>
              <a:latin typeface="Cambria"/>
              <a:ea typeface="Cambria"/>
              <a:cs typeface="Cambria"/>
              <a:sym typeface="Cambria"/>
            </a:endParaRPr>
          </a:p>
        </p:txBody>
      </p:sp>
      <p:sp>
        <p:nvSpPr>
          <p:cNvPr id="435" name="Google Shape;435;g239eda05974_0_27"/>
          <p:cNvSpPr/>
          <p:nvPr/>
        </p:nvSpPr>
        <p:spPr>
          <a:xfrm>
            <a:off x="428675" y="131376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g239eda05974_0_27"/>
          <p:cNvSpPr txBox="1"/>
          <p:nvPr/>
        </p:nvSpPr>
        <p:spPr>
          <a:xfrm>
            <a:off x="428675" y="1313760"/>
            <a:ext cx="5530200" cy="4099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Encoder models (also referred to as auto-encoding models) utilize only the encoder component of a Transformer model</a:t>
            </a:r>
            <a:endParaRPr sz="1500"/>
          </a:p>
          <a:p>
            <a:pPr indent="0" lvl="0" marL="0" marR="0" rtl="0" algn="l">
              <a:lnSpc>
                <a:spcPct val="115000"/>
              </a:lnSpc>
              <a:spcBef>
                <a:spcPts val="0"/>
              </a:spcBef>
              <a:spcAft>
                <a:spcPts val="0"/>
              </a:spcAft>
              <a:buNone/>
            </a:pPr>
            <a:r>
              <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During training, attention layers in these models have access to all words in the input sentence, making them "bi-directional“</a:t>
            </a:r>
            <a:endParaRPr sz="1500"/>
          </a:p>
          <a:p>
            <a:pPr indent="0" lvl="0" marL="0" marR="0" rtl="0" algn="l">
              <a:lnSpc>
                <a:spcPct val="115000"/>
              </a:lnSpc>
              <a:spcBef>
                <a:spcPts val="0"/>
              </a:spcBef>
              <a:spcAft>
                <a:spcPts val="0"/>
              </a:spcAft>
              <a:buNone/>
            </a:pPr>
            <a:r>
              <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The pre-training process involves corrupting sentences (e.g., masking random words) and having the model reconstruct the original sentence</a:t>
            </a:r>
            <a:endParaRPr sz="1500"/>
          </a:p>
          <a:p>
            <a:pPr indent="0" lvl="0" marL="0" marR="0" rtl="0" algn="l">
              <a:lnSpc>
                <a:spcPct val="115000"/>
              </a:lnSpc>
              <a:spcBef>
                <a:spcPts val="0"/>
              </a:spcBef>
              <a:spcAft>
                <a:spcPts val="0"/>
              </a:spcAft>
              <a:buNone/>
            </a:pPr>
            <a:r>
              <a:t/>
            </a:r>
            <a:endParaRPr b="0" i="0" sz="15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00" u="none" cap="none" strike="noStrike">
                <a:solidFill>
                  <a:schemeClr val="dk1"/>
                </a:solidFill>
                <a:latin typeface="Cambria"/>
                <a:ea typeface="Cambria"/>
                <a:cs typeface="Cambria"/>
                <a:sym typeface="Cambria"/>
              </a:rPr>
              <a:t>Encoder models are well-suited for tasks that require understanding the full sentence, like sentence classification and NER</a:t>
            </a:r>
            <a:endParaRPr sz="1500"/>
          </a:p>
          <a:p>
            <a:pPr indent="0" lvl="0" marL="0" marR="0" rtl="0" algn="l">
              <a:lnSpc>
                <a:spcPct val="115000"/>
              </a:lnSpc>
              <a:spcBef>
                <a:spcPts val="0"/>
              </a:spcBef>
              <a:spcAft>
                <a:spcPts val="0"/>
              </a:spcAft>
              <a:buNone/>
            </a:pPr>
            <a:r>
              <a:t/>
            </a:r>
            <a:endParaRPr b="0" i="0" sz="14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a:p>
        </p:txBody>
      </p:sp>
      <p:pic>
        <p:nvPicPr>
          <p:cNvPr id="437" name="Google Shape;437;g239eda05974_0_27"/>
          <p:cNvPicPr preferRelativeResize="0"/>
          <p:nvPr/>
        </p:nvPicPr>
        <p:blipFill rotWithShape="1">
          <a:blip r:embed="rId4">
            <a:alphaModFix/>
          </a:blip>
          <a:srcRect b="0" l="0" r="0" t="0"/>
          <a:stretch/>
        </p:blipFill>
        <p:spPr>
          <a:xfrm>
            <a:off x="6408420" y="1299362"/>
            <a:ext cx="2444855" cy="3607443"/>
          </a:xfrm>
          <a:prstGeom prst="rect">
            <a:avLst/>
          </a:prstGeom>
          <a:noFill/>
          <a:ln>
            <a:noFill/>
          </a:ln>
        </p:spPr>
      </p:pic>
      <p:sp>
        <p:nvSpPr>
          <p:cNvPr id="438" name="Google Shape;438;g239eda05974_0_27"/>
          <p:cNvSpPr txBox="1"/>
          <p:nvPr/>
        </p:nvSpPr>
        <p:spPr>
          <a:xfrm>
            <a:off x="2499360" y="4866501"/>
            <a:ext cx="66447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https://huggingface.co/learn/nlp-course/chapter1/4?fw=pt</a:t>
            </a:r>
            <a:endParaRPr/>
          </a:p>
        </p:txBody>
      </p:sp>
      <p:sp>
        <p:nvSpPr>
          <p:cNvPr id="439" name="Google Shape;439;g239eda05974_0_27"/>
          <p:cNvSpPr/>
          <p:nvPr/>
        </p:nvSpPr>
        <p:spPr>
          <a:xfrm>
            <a:off x="6490050" y="2493300"/>
            <a:ext cx="1142400" cy="22941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3" name="Shape 443"/>
        <p:cNvGrpSpPr/>
        <p:nvPr/>
      </p:nvGrpSpPr>
      <p:grpSpPr>
        <a:xfrm>
          <a:off x="0" y="0"/>
          <a:ext cx="0" cy="0"/>
          <a:chOff x="0" y="0"/>
          <a:chExt cx="0" cy="0"/>
        </a:xfrm>
      </p:grpSpPr>
      <p:sp>
        <p:nvSpPr>
          <p:cNvPr id="444" name="Google Shape;444;p37"/>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Decoder Models</a:t>
            </a:r>
            <a:endParaRPr b="1" i="0" sz="3000" u="none" cap="none" strike="noStrike">
              <a:solidFill>
                <a:schemeClr val="lt1"/>
              </a:solidFill>
              <a:latin typeface="Cambria"/>
              <a:ea typeface="Cambria"/>
              <a:cs typeface="Cambria"/>
              <a:sym typeface="Cambria"/>
            </a:endParaRPr>
          </a:p>
        </p:txBody>
      </p:sp>
      <p:sp>
        <p:nvSpPr>
          <p:cNvPr id="445" name="Google Shape;445;p37"/>
          <p:cNvSpPr/>
          <p:nvPr/>
        </p:nvSpPr>
        <p:spPr>
          <a:xfrm>
            <a:off x="428675" y="131376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7"/>
          <p:cNvSpPr txBox="1"/>
          <p:nvPr/>
        </p:nvSpPr>
        <p:spPr>
          <a:xfrm>
            <a:off x="428675" y="1313760"/>
            <a:ext cx="5979600" cy="3829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Decoder models (also referred to as "auto-regressive" models)</a:t>
            </a:r>
            <a:endParaRPr sz="1600"/>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exclusively employ the decoder component</a:t>
            </a:r>
            <a:endParaRPr sz="1600"/>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During each stage of processing, the attention layers within these models can only access the words positioned before the current word in the sentence. </a:t>
            </a:r>
            <a:endParaRPr sz="1600"/>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In the pre-training phase, decoder models focus on predicting the next word in the sentence</a:t>
            </a:r>
            <a:endParaRPr sz="1600"/>
          </a:p>
          <a:p>
            <a:pPr indent="0" lvl="0" marL="0" marR="0" rtl="0" algn="l">
              <a:lnSpc>
                <a:spcPct val="115000"/>
              </a:lnSpc>
              <a:spcBef>
                <a:spcPts val="0"/>
              </a:spcBef>
              <a:spcAft>
                <a:spcPts val="0"/>
              </a:spcAft>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600" u="none" cap="none" strike="noStrike">
                <a:solidFill>
                  <a:schemeClr val="dk1"/>
                </a:solidFill>
                <a:latin typeface="Cambria"/>
                <a:ea typeface="Cambria"/>
                <a:cs typeface="Cambria"/>
                <a:sym typeface="Cambria"/>
              </a:rPr>
              <a:t>Decoder models are well-suited for tasks that involve text generation</a:t>
            </a:r>
            <a:endParaRPr sz="1600"/>
          </a:p>
          <a:p>
            <a:pPr indent="0" lvl="0" marL="0" marR="0" rtl="0" algn="l">
              <a:lnSpc>
                <a:spcPct val="115000"/>
              </a:lnSpc>
              <a:spcBef>
                <a:spcPts val="0"/>
              </a:spcBef>
              <a:spcAft>
                <a:spcPts val="0"/>
              </a:spcAft>
              <a:buNone/>
            </a:pPr>
            <a:r>
              <a:t/>
            </a:r>
            <a:endParaRPr sz="1600"/>
          </a:p>
        </p:txBody>
      </p:sp>
      <p:pic>
        <p:nvPicPr>
          <p:cNvPr id="447" name="Google Shape;447;p37"/>
          <p:cNvPicPr preferRelativeResize="0"/>
          <p:nvPr/>
        </p:nvPicPr>
        <p:blipFill rotWithShape="1">
          <a:blip r:embed="rId4">
            <a:alphaModFix/>
          </a:blip>
          <a:srcRect b="0" l="0" r="0" t="0"/>
          <a:stretch/>
        </p:blipFill>
        <p:spPr>
          <a:xfrm>
            <a:off x="6408420" y="1299362"/>
            <a:ext cx="2444855" cy="3607444"/>
          </a:xfrm>
          <a:prstGeom prst="rect">
            <a:avLst/>
          </a:prstGeom>
          <a:noFill/>
          <a:ln>
            <a:noFill/>
          </a:ln>
        </p:spPr>
      </p:pic>
      <p:sp>
        <p:nvSpPr>
          <p:cNvPr id="448" name="Google Shape;448;p37"/>
          <p:cNvSpPr txBox="1"/>
          <p:nvPr/>
        </p:nvSpPr>
        <p:spPr>
          <a:xfrm>
            <a:off x="2499360" y="4866501"/>
            <a:ext cx="664464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https://huggingface.co/learn/nlp-course/chapter1/4?fw=pt</a:t>
            </a:r>
            <a:endParaRPr/>
          </a:p>
        </p:txBody>
      </p:sp>
      <p:sp>
        <p:nvSpPr>
          <p:cNvPr id="449" name="Google Shape;449;p37"/>
          <p:cNvSpPr/>
          <p:nvPr/>
        </p:nvSpPr>
        <p:spPr>
          <a:xfrm>
            <a:off x="7580575" y="1361525"/>
            <a:ext cx="1127700" cy="3504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3" name="Shape 453"/>
        <p:cNvGrpSpPr/>
        <p:nvPr/>
      </p:nvGrpSpPr>
      <p:grpSpPr>
        <a:xfrm>
          <a:off x="0" y="0"/>
          <a:ext cx="0" cy="0"/>
          <a:chOff x="0" y="0"/>
          <a:chExt cx="0" cy="0"/>
        </a:xfrm>
      </p:grpSpPr>
      <p:sp>
        <p:nvSpPr>
          <p:cNvPr id="454" name="Google Shape;454;p38"/>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Encoder-Decoder Models</a:t>
            </a:r>
            <a:endParaRPr b="1" i="0" sz="3000" u="none" cap="none" strike="noStrike">
              <a:solidFill>
                <a:schemeClr val="lt1"/>
              </a:solidFill>
              <a:latin typeface="Cambria"/>
              <a:ea typeface="Cambria"/>
              <a:cs typeface="Cambria"/>
              <a:sym typeface="Cambria"/>
            </a:endParaRPr>
          </a:p>
        </p:txBody>
      </p:sp>
      <p:sp>
        <p:nvSpPr>
          <p:cNvPr id="455" name="Google Shape;455;p38"/>
          <p:cNvSpPr/>
          <p:nvPr/>
        </p:nvSpPr>
        <p:spPr>
          <a:xfrm>
            <a:off x="428675" y="131376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8"/>
          <p:cNvSpPr txBox="1"/>
          <p:nvPr/>
        </p:nvSpPr>
        <p:spPr>
          <a:xfrm>
            <a:off x="428675" y="1313760"/>
            <a:ext cx="5979600" cy="453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550" u="none" cap="none" strike="noStrike">
                <a:solidFill>
                  <a:schemeClr val="dk1"/>
                </a:solidFill>
                <a:latin typeface="Cambria"/>
                <a:ea typeface="Cambria"/>
                <a:cs typeface="Cambria"/>
                <a:sym typeface="Cambria"/>
              </a:rPr>
              <a:t>Encoder-decoder models, (also referred to as sequence-to-sequence models), use both encoder and decoder components in the Transformer architecture</a:t>
            </a:r>
            <a:endParaRPr sz="1550"/>
          </a:p>
          <a:p>
            <a:pPr indent="0" lvl="0" marL="0" marR="0" rtl="0" algn="l">
              <a:lnSpc>
                <a:spcPct val="115000"/>
              </a:lnSpc>
              <a:spcBef>
                <a:spcPts val="0"/>
              </a:spcBef>
              <a:spcAft>
                <a:spcPts val="0"/>
              </a:spcAft>
              <a:buNone/>
            </a:pPr>
            <a:r>
              <a:t/>
            </a:r>
            <a:endParaRPr b="0" i="0" sz="155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50" u="none" cap="none" strike="noStrike">
                <a:solidFill>
                  <a:schemeClr val="dk1"/>
                </a:solidFill>
                <a:latin typeface="Cambria"/>
                <a:ea typeface="Cambria"/>
                <a:cs typeface="Cambria"/>
                <a:sym typeface="Cambria"/>
              </a:rPr>
              <a:t>The encoder's attention layers have the capability to access all words in the initial sentence, making it "bi-directional”. While the decoder’s attention layers are restricted to accessing only the words positioned before a given word in the input sequence</a:t>
            </a:r>
            <a:endParaRPr sz="1550"/>
          </a:p>
          <a:p>
            <a:pPr indent="0" lvl="0" marL="0" marR="0" rtl="0" algn="l">
              <a:lnSpc>
                <a:spcPct val="115000"/>
              </a:lnSpc>
              <a:spcBef>
                <a:spcPts val="0"/>
              </a:spcBef>
              <a:spcAft>
                <a:spcPts val="0"/>
              </a:spcAft>
              <a:buNone/>
            </a:pPr>
            <a:r>
              <a:t/>
            </a:r>
            <a:endParaRPr b="0" i="0" sz="155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550" u="none" cap="none" strike="noStrike">
                <a:solidFill>
                  <a:schemeClr val="dk1"/>
                </a:solidFill>
                <a:latin typeface="Cambria"/>
                <a:ea typeface="Cambria"/>
                <a:cs typeface="Cambria"/>
                <a:sym typeface="Cambria"/>
              </a:rPr>
              <a:t>Encoder-decoder models are best suited for tasks revolving around generating new sentences depending on a given input, such as summarization, translation, or generative question answering</a:t>
            </a:r>
            <a:endParaRPr sz="1550"/>
          </a:p>
          <a:p>
            <a:pPr indent="0" lvl="0" marL="0" marR="0" rtl="0" algn="l">
              <a:lnSpc>
                <a:spcPct val="115000"/>
              </a:lnSpc>
              <a:spcBef>
                <a:spcPts val="0"/>
              </a:spcBef>
              <a:spcAft>
                <a:spcPts val="0"/>
              </a:spcAft>
              <a:buNone/>
            </a:pPr>
            <a:r>
              <a:t/>
            </a:r>
            <a:endParaRPr sz="1550"/>
          </a:p>
          <a:p>
            <a:pPr indent="0" lvl="0" marL="0" marR="0" rtl="0" algn="l">
              <a:lnSpc>
                <a:spcPct val="115000"/>
              </a:lnSpc>
              <a:spcBef>
                <a:spcPts val="0"/>
              </a:spcBef>
              <a:spcAft>
                <a:spcPts val="0"/>
              </a:spcAft>
              <a:buNone/>
            </a:pPr>
            <a:r>
              <a:t/>
            </a:r>
            <a:endParaRPr b="0" i="0" sz="155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55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550" u="none" cap="none" strike="noStrike">
              <a:solidFill>
                <a:schemeClr val="dk1"/>
              </a:solidFill>
              <a:latin typeface="Cambria"/>
              <a:ea typeface="Cambria"/>
              <a:cs typeface="Cambria"/>
              <a:sym typeface="Cambria"/>
            </a:endParaRPr>
          </a:p>
        </p:txBody>
      </p:sp>
      <p:pic>
        <p:nvPicPr>
          <p:cNvPr id="457" name="Google Shape;457;p38"/>
          <p:cNvPicPr preferRelativeResize="0"/>
          <p:nvPr/>
        </p:nvPicPr>
        <p:blipFill rotWithShape="1">
          <a:blip r:embed="rId4">
            <a:alphaModFix/>
          </a:blip>
          <a:srcRect b="0" l="0" r="0" t="0"/>
          <a:stretch/>
        </p:blipFill>
        <p:spPr>
          <a:xfrm>
            <a:off x="6408420" y="1299362"/>
            <a:ext cx="2444855" cy="3607444"/>
          </a:xfrm>
          <a:prstGeom prst="rect">
            <a:avLst/>
          </a:prstGeom>
          <a:noFill/>
          <a:ln>
            <a:noFill/>
          </a:ln>
        </p:spPr>
      </p:pic>
      <p:sp>
        <p:nvSpPr>
          <p:cNvPr id="458" name="Google Shape;458;p38"/>
          <p:cNvSpPr txBox="1"/>
          <p:nvPr/>
        </p:nvSpPr>
        <p:spPr>
          <a:xfrm>
            <a:off x="2499360" y="4866501"/>
            <a:ext cx="664464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https://huggingface.co/learn/nlp-course/chapter1/4?fw=pt</a:t>
            </a:r>
            <a:endParaRPr/>
          </a:p>
        </p:txBody>
      </p:sp>
      <p:sp>
        <p:nvSpPr>
          <p:cNvPr id="459" name="Google Shape;459;p38"/>
          <p:cNvSpPr/>
          <p:nvPr/>
        </p:nvSpPr>
        <p:spPr>
          <a:xfrm>
            <a:off x="6455825" y="1361525"/>
            <a:ext cx="2252400" cy="3504900"/>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39"/>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Pre-trained models</a:t>
            </a:r>
            <a:endParaRPr b="1" sz="2000">
              <a:solidFill>
                <a:schemeClr val="lt1"/>
              </a:solidFill>
              <a:latin typeface="Cambria"/>
              <a:ea typeface="Cambria"/>
              <a:cs typeface="Cambria"/>
              <a:sym typeface="Cambr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4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What are Pre-trained models?</a:t>
            </a:r>
            <a:endParaRPr b="1" i="0" sz="3000" u="none" cap="none" strike="noStrike">
              <a:solidFill>
                <a:schemeClr val="lt1"/>
              </a:solidFill>
              <a:latin typeface="Cambria"/>
              <a:ea typeface="Cambria"/>
              <a:cs typeface="Cambria"/>
              <a:sym typeface="Cambria"/>
            </a:endParaRPr>
          </a:p>
        </p:txBody>
      </p:sp>
      <p:sp>
        <p:nvSpPr>
          <p:cNvPr id="470" name="Google Shape;470;p40"/>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0"/>
          <p:cNvSpPr txBox="1"/>
          <p:nvPr/>
        </p:nvSpPr>
        <p:spPr>
          <a:xfrm>
            <a:off x="428675" y="1543925"/>
            <a:ext cx="64041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Pre-trained NLP models are language models that have been pre-trained on large datasets containing vast amounts of text</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These models are trained using deep learning techniques</a:t>
            </a:r>
            <a:r>
              <a:rPr b="0" i="0" lang="en-GB" sz="1800" u="none" cap="none" strike="noStrike">
                <a:solidFill>
                  <a:schemeClr val="dk1"/>
                </a:solidFill>
                <a:latin typeface="Cambria"/>
                <a:ea typeface="Cambria"/>
                <a:cs typeface="Cambria"/>
                <a:sym typeface="Cambria"/>
              </a:rPr>
              <a:t>, particularly </a:t>
            </a:r>
            <a:r>
              <a:rPr b="1" i="0" lang="en-GB" sz="1800" u="none" cap="none" strike="noStrike">
                <a:solidFill>
                  <a:schemeClr val="dk1"/>
                </a:solidFill>
                <a:latin typeface="Cambria"/>
                <a:ea typeface="Cambria"/>
                <a:cs typeface="Cambria"/>
                <a:sym typeface="Cambria"/>
              </a:rPr>
              <a:t>transformer-based architectures</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During pre-training, these models learn to understand the relationships between words, capture context, and build rich language representations</a:t>
            </a:r>
            <a:endParaRPr b="0" i="0" sz="1800" u="none" cap="none" strike="noStrike">
              <a:solidFill>
                <a:srgbClr val="000000"/>
              </a:solidFill>
              <a:latin typeface="Cambria"/>
              <a:ea typeface="Cambria"/>
              <a:cs typeface="Cambria"/>
              <a:sym typeface="Cambria"/>
            </a:endParaRPr>
          </a:p>
        </p:txBody>
      </p:sp>
      <p:pic>
        <p:nvPicPr>
          <p:cNvPr id="472" name="Google Shape;472;p40"/>
          <p:cNvPicPr preferRelativeResize="0"/>
          <p:nvPr/>
        </p:nvPicPr>
        <p:blipFill rotWithShape="1">
          <a:blip r:embed="rId4">
            <a:alphaModFix/>
          </a:blip>
          <a:srcRect b="0" l="0" r="51114" t="0"/>
          <a:stretch/>
        </p:blipFill>
        <p:spPr>
          <a:xfrm>
            <a:off x="6832718" y="1252800"/>
            <a:ext cx="2020558" cy="3593049"/>
          </a:xfrm>
          <a:prstGeom prst="rect">
            <a:avLst/>
          </a:prstGeom>
          <a:noFill/>
          <a:ln>
            <a:noFill/>
          </a:ln>
        </p:spPr>
      </p:pic>
      <p:sp>
        <p:nvSpPr>
          <p:cNvPr id="473" name="Google Shape;473;p40"/>
          <p:cNvSpPr txBox="1"/>
          <p:nvPr/>
        </p:nvSpPr>
        <p:spPr>
          <a:xfrm>
            <a:off x="8394450" y="2497675"/>
            <a:ext cx="459000" cy="34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0"/>
          <p:cNvSpPr txBox="1"/>
          <p:nvPr/>
        </p:nvSpPr>
        <p:spPr>
          <a:xfrm>
            <a:off x="3299460" y="4900873"/>
            <a:ext cx="58446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GB" sz="1200">
                <a:latin typeface="Cambria"/>
                <a:ea typeface="Cambria"/>
                <a:cs typeface="Cambria"/>
                <a:sym typeface="Cambria"/>
              </a:rPr>
              <a:t>Image: https://research.aimultiple.com/large-language-models/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8" name="Shape 478"/>
        <p:cNvGrpSpPr/>
        <p:nvPr/>
      </p:nvGrpSpPr>
      <p:grpSpPr>
        <a:xfrm>
          <a:off x="0" y="0"/>
          <a:ext cx="0" cy="0"/>
          <a:chOff x="0" y="0"/>
          <a:chExt cx="0" cy="0"/>
        </a:xfrm>
      </p:grpSpPr>
      <p:sp>
        <p:nvSpPr>
          <p:cNvPr id="479" name="Google Shape;479;p4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Advantages of Pre-Trained Models</a:t>
            </a:r>
            <a:endParaRPr/>
          </a:p>
        </p:txBody>
      </p:sp>
      <p:sp>
        <p:nvSpPr>
          <p:cNvPr id="480" name="Google Shape;480;p41"/>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41"/>
          <p:cNvSpPr txBox="1"/>
          <p:nvPr/>
        </p:nvSpPr>
        <p:spPr>
          <a:xfrm>
            <a:off x="428675" y="1384625"/>
            <a:ext cx="6404100" cy="332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There are a number of advantages to using these pre-trained models:</a:t>
            </a:r>
            <a:endParaRPr/>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Ease of Use</a:t>
            </a:r>
            <a:r>
              <a:rPr b="0" i="0" lang="en-GB" sz="1800" u="none" cap="none" strike="noStrike">
                <a:solidFill>
                  <a:schemeClr val="dk1"/>
                </a:solidFill>
                <a:latin typeface="Cambria"/>
                <a:ea typeface="Cambria"/>
                <a:cs typeface="Cambria"/>
                <a:sym typeface="Cambria"/>
              </a:rPr>
              <a:t>: Find a pre-trained model similar to your task and apply it, no need to build from scratch</a:t>
            </a:r>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Faster Optimization</a:t>
            </a:r>
            <a:r>
              <a:rPr b="0" i="0" lang="en-GB" sz="1800" u="none" cap="none" strike="noStrike">
                <a:solidFill>
                  <a:schemeClr val="dk1"/>
                </a:solidFill>
                <a:latin typeface="Cambria"/>
                <a:ea typeface="Cambria"/>
                <a:cs typeface="Cambria"/>
                <a:sym typeface="Cambria"/>
              </a:rPr>
              <a:t>: Pre-trained models start with knowledge of good parameters, leading to quicker optimization</a:t>
            </a:r>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Reduced Data Requirements</a:t>
            </a:r>
            <a:r>
              <a:rPr b="0" i="0" lang="en-GB" sz="1800" u="none" cap="none" strike="noStrike">
                <a:solidFill>
                  <a:schemeClr val="dk1"/>
                </a:solidFill>
                <a:latin typeface="Cambria"/>
                <a:ea typeface="Cambria"/>
                <a:cs typeface="Cambria"/>
                <a:sym typeface="Cambria"/>
              </a:rPr>
              <a:t>: Utilize large pre-trained models, requiring less data to achieve convergence</a:t>
            </a:r>
            <a:endParaRPr b="0" i="0" sz="1800" u="none" cap="none" strike="noStrike">
              <a:solidFill>
                <a:srgbClr val="000000"/>
              </a:solidFill>
              <a:latin typeface="Cambria"/>
              <a:ea typeface="Cambria"/>
              <a:cs typeface="Cambria"/>
              <a:sym typeface="Cambria"/>
            </a:endParaRPr>
          </a:p>
        </p:txBody>
      </p:sp>
      <p:pic>
        <p:nvPicPr>
          <p:cNvPr id="482" name="Google Shape;482;p41"/>
          <p:cNvPicPr preferRelativeResize="0"/>
          <p:nvPr/>
        </p:nvPicPr>
        <p:blipFill rotWithShape="1">
          <a:blip r:embed="rId4">
            <a:alphaModFix/>
          </a:blip>
          <a:srcRect b="0" l="0" r="51114" t="0"/>
          <a:stretch/>
        </p:blipFill>
        <p:spPr>
          <a:xfrm>
            <a:off x="6832718" y="1252800"/>
            <a:ext cx="2020558" cy="3593049"/>
          </a:xfrm>
          <a:prstGeom prst="rect">
            <a:avLst/>
          </a:prstGeom>
          <a:noFill/>
          <a:ln>
            <a:noFill/>
          </a:ln>
        </p:spPr>
      </p:pic>
      <p:sp>
        <p:nvSpPr>
          <p:cNvPr id="483" name="Google Shape;483;p41"/>
          <p:cNvSpPr txBox="1"/>
          <p:nvPr/>
        </p:nvSpPr>
        <p:spPr>
          <a:xfrm>
            <a:off x="8394450" y="2497675"/>
            <a:ext cx="459000" cy="347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1"/>
          <p:cNvSpPr txBox="1"/>
          <p:nvPr/>
        </p:nvSpPr>
        <p:spPr>
          <a:xfrm>
            <a:off x="3299460" y="4900873"/>
            <a:ext cx="58446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GB" sz="1200">
                <a:latin typeface="Cambria"/>
                <a:ea typeface="Cambria"/>
                <a:cs typeface="Cambria"/>
                <a:sym typeface="Cambria"/>
              </a:rPr>
              <a:t>Image: https://research.aimultiple.com/large-language-models/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8" name="Shape 488"/>
        <p:cNvGrpSpPr/>
        <p:nvPr/>
      </p:nvGrpSpPr>
      <p:grpSpPr>
        <a:xfrm>
          <a:off x="0" y="0"/>
          <a:ext cx="0" cy="0"/>
          <a:chOff x="0" y="0"/>
          <a:chExt cx="0" cy="0"/>
        </a:xfrm>
      </p:grpSpPr>
      <p:sp>
        <p:nvSpPr>
          <p:cNvPr id="489" name="Google Shape;489;p42"/>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Pre-trained models Examples</a:t>
            </a:r>
            <a:endParaRPr b="1" i="0" sz="3000" u="none" cap="none" strike="noStrike">
              <a:solidFill>
                <a:schemeClr val="lt1"/>
              </a:solidFill>
              <a:latin typeface="Cambria"/>
              <a:ea typeface="Cambria"/>
              <a:cs typeface="Cambria"/>
              <a:sym typeface="Cambria"/>
            </a:endParaRPr>
          </a:p>
        </p:txBody>
      </p:sp>
      <p:sp>
        <p:nvSpPr>
          <p:cNvPr id="490" name="Google Shape;490;p42"/>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2"/>
          <p:cNvSpPr txBox="1"/>
          <p:nvPr/>
        </p:nvSpPr>
        <p:spPr>
          <a:xfrm>
            <a:off x="428675" y="1252800"/>
            <a:ext cx="8424600" cy="332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There are a range of popular pre-trained models available to use: </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BERT</a:t>
            </a:r>
            <a:r>
              <a:rPr b="0" i="0" lang="en-GB" sz="1800" u="none" cap="none" strike="noStrike">
                <a:solidFill>
                  <a:schemeClr val="dk1"/>
                </a:solidFill>
                <a:latin typeface="Cambria"/>
                <a:ea typeface="Cambria"/>
                <a:cs typeface="Cambria"/>
                <a:sym typeface="Cambria"/>
              </a:rPr>
              <a:t> (Bidirectional Encoder Representations from Transformers): It uses a masked language modeling objective to learn bidirectional contextual representations.</a:t>
            </a:r>
            <a:endParaRPr sz="1800">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GPT</a:t>
            </a:r>
            <a:r>
              <a:rPr b="0" i="0" lang="en-GB" sz="1800" u="none" cap="none" strike="noStrike">
                <a:solidFill>
                  <a:schemeClr val="dk1"/>
                </a:solidFill>
                <a:latin typeface="Cambria"/>
                <a:ea typeface="Cambria"/>
                <a:cs typeface="Cambria"/>
                <a:sym typeface="Cambria"/>
              </a:rPr>
              <a:t> (Generative Pre-trained Transformer): It is designed for text generation tasks and uses a left-to-right autoregressive training approach</a:t>
            </a:r>
            <a:endParaRPr b="0" i="0" sz="1800" u="none" cap="none" strike="noStrike">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chemeClr val="dk1"/>
              </a:buClr>
              <a:buSzPts val="1800"/>
              <a:buFont typeface="Cambria"/>
              <a:buChar char="•"/>
            </a:pPr>
            <a:r>
              <a:rPr b="1" lang="en-GB" sz="1800">
                <a:solidFill>
                  <a:schemeClr val="dk1"/>
                </a:solidFill>
                <a:latin typeface="Cambria"/>
                <a:ea typeface="Cambria"/>
                <a:cs typeface="Cambria"/>
                <a:sym typeface="Cambria"/>
              </a:rPr>
              <a:t>T5</a:t>
            </a:r>
            <a:r>
              <a:rPr lang="en-GB" sz="1800">
                <a:solidFill>
                  <a:schemeClr val="dk1"/>
                </a:solidFill>
                <a:latin typeface="Cambria"/>
                <a:ea typeface="Cambria"/>
                <a:cs typeface="Cambria"/>
                <a:sym typeface="Cambria"/>
              </a:rPr>
              <a:t> (Text-To-Text Transfer Transformer,): perform tasks like translation, summarization, question answering, and more, just by providing the appropriate input text that defines the task</a:t>
            </a:r>
            <a:endParaRPr sz="1800">
              <a:solidFill>
                <a:schemeClr val="dk1"/>
              </a:solidFill>
              <a:latin typeface="Cambria"/>
              <a:ea typeface="Cambria"/>
              <a:cs typeface="Cambria"/>
              <a:sym typeface="Cambri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5" name="Shape 495"/>
        <p:cNvGrpSpPr/>
        <p:nvPr/>
      </p:nvGrpSpPr>
      <p:grpSpPr>
        <a:xfrm>
          <a:off x="0" y="0"/>
          <a:ext cx="0" cy="0"/>
          <a:chOff x="0" y="0"/>
          <a:chExt cx="0" cy="0"/>
        </a:xfrm>
      </p:grpSpPr>
      <p:sp>
        <p:nvSpPr>
          <p:cNvPr id="496" name="Google Shape;496;p43"/>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Limitations</a:t>
            </a:r>
            <a:endParaRPr b="1" i="0" sz="3000" u="none" cap="none" strike="noStrike">
              <a:solidFill>
                <a:schemeClr val="lt1"/>
              </a:solidFill>
              <a:latin typeface="Cambria"/>
              <a:ea typeface="Cambria"/>
              <a:cs typeface="Cambria"/>
              <a:sym typeface="Cambria"/>
            </a:endParaRPr>
          </a:p>
        </p:txBody>
      </p:sp>
      <p:sp>
        <p:nvSpPr>
          <p:cNvPr id="497" name="Google Shape;497;p43"/>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3"/>
          <p:cNvSpPr txBox="1"/>
          <p:nvPr/>
        </p:nvSpPr>
        <p:spPr>
          <a:xfrm>
            <a:off x="428675" y="1252800"/>
            <a:ext cx="8424600" cy="3683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Pretrained NLP models, while highly effective, do have some limitations. Some of the key limitations include:</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t/>
            </a:r>
            <a:endParaRPr sz="1800">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rgbClr val="000000"/>
              </a:buClr>
              <a:buSzPts val="1600"/>
              <a:buFont typeface="Arial"/>
              <a:buChar char="•"/>
            </a:pPr>
            <a:r>
              <a:rPr b="1" i="0" lang="en-GB" sz="1600" u="none" cap="none" strike="noStrike">
                <a:solidFill>
                  <a:schemeClr val="dk1"/>
                </a:solidFill>
                <a:latin typeface="Cambria"/>
                <a:ea typeface="Cambria"/>
                <a:cs typeface="Cambria"/>
                <a:sym typeface="Cambria"/>
              </a:rPr>
              <a:t>Domain-specific Adaptation</a:t>
            </a:r>
            <a:r>
              <a:rPr b="0" i="0" lang="en-GB" sz="1600" u="none" cap="none" strike="noStrike">
                <a:solidFill>
                  <a:schemeClr val="dk1"/>
                </a:solidFill>
                <a:latin typeface="Cambria"/>
                <a:ea typeface="Cambria"/>
                <a:cs typeface="Cambria"/>
                <a:sym typeface="Cambria"/>
              </a:rPr>
              <a:t>: Pre-trained models are often trained on general text data, which may not fully align with the specific domain or task at hand</a:t>
            </a:r>
            <a:endParaRPr/>
          </a:p>
          <a:p>
            <a:pPr indent="-285750" lvl="0" marL="285750" marR="0" rtl="0" algn="l">
              <a:lnSpc>
                <a:spcPct val="115000"/>
              </a:lnSpc>
              <a:spcBef>
                <a:spcPts val="0"/>
              </a:spcBef>
              <a:spcAft>
                <a:spcPts val="0"/>
              </a:spcAft>
              <a:buClr>
                <a:srgbClr val="000000"/>
              </a:buClr>
              <a:buSzPts val="1600"/>
              <a:buFont typeface="Arial"/>
              <a:buChar char="•"/>
            </a:pPr>
            <a:r>
              <a:rPr b="1" i="0" lang="en-GB" sz="1600" u="none" cap="none" strike="noStrike">
                <a:solidFill>
                  <a:schemeClr val="dk1"/>
                </a:solidFill>
                <a:latin typeface="Cambria"/>
                <a:ea typeface="Cambria"/>
                <a:cs typeface="Cambria"/>
                <a:sym typeface="Cambria"/>
              </a:rPr>
              <a:t>Out-of-Vocabulary Words</a:t>
            </a:r>
            <a:r>
              <a:rPr b="0" i="0" lang="en-GB" sz="1600" u="none" cap="none" strike="noStrike">
                <a:solidFill>
                  <a:schemeClr val="dk1"/>
                </a:solidFill>
                <a:latin typeface="Cambria"/>
                <a:ea typeface="Cambria"/>
                <a:cs typeface="Cambria"/>
                <a:sym typeface="Cambria"/>
              </a:rPr>
              <a:t>: Pre-trained models might not handle out-of-vocabulary words well, as they are unfamiliar with rare or domain-specific terms</a:t>
            </a:r>
            <a:endParaRPr/>
          </a:p>
          <a:p>
            <a:pPr indent="-285750" lvl="0" marL="285750" marR="0" rtl="0" algn="l">
              <a:lnSpc>
                <a:spcPct val="115000"/>
              </a:lnSpc>
              <a:spcBef>
                <a:spcPts val="0"/>
              </a:spcBef>
              <a:spcAft>
                <a:spcPts val="0"/>
              </a:spcAft>
              <a:buClr>
                <a:srgbClr val="000000"/>
              </a:buClr>
              <a:buSzPts val="1600"/>
              <a:buFont typeface="Arial"/>
              <a:buChar char="•"/>
            </a:pPr>
            <a:r>
              <a:rPr b="1" i="0" lang="en-GB" sz="1600" u="none" cap="none" strike="noStrike">
                <a:solidFill>
                  <a:schemeClr val="dk1"/>
                </a:solidFill>
                <a:latin typeface="Cambria"/>
                <a:ea typeface="Cambria"/>
                <a:cs typeface="Cambria"/>
                <a:sym typeface="Cambria"/>
              </a:rPr>
              <a:t>Overfitting and Generalization</a:t>
            </a:r>
            <a:r>
              <a:rPr b="0" i="0" lang="en-GB" sz="1600" u="none" cap="none" strike="noStrike">
                <a:solidFill>
                  <a:schemeClr val="dk1"/>
                </a:solidFill>
                <a:latin typeface="Cambria"/>
                <a:ea typeface="Cambria"/>
                <a:cs typeface="Cambria"/>
                <a:sym typeface="Cambria"/>
              </a:rPr>
              <a:t>: Pre-trained models could overfit to the data they were trained on, leading to limited generalization to unseen or diverse data</a:t>
            </a:r>
            <a:endParaRPr/>
          </a:p>
          <a:p>
            <a:pPr indent="-285750" lvl="0" marL="285750" marR="0" rtl="0" algn="l">
              <a:lnSpc>
                <a:spcPct val="115000"/>
              </a:lnSpc>
              <a:spcBef>
                <a:spcPts val="0"/>
              </a:spcBef>
              <a:spcAft>
                <a:spcPts val="0"/>
              </a:spcAft>
              <a:buClr>
                <a:srgbClr val="000000"/>
              </a:buClr>
              <a:buSzPts val="1600"/>
              <a:buFont typeface="Arial"/>
              <a:buChar char="•"/>
            </a:pPr>
            <a:r>
              <a:rPr b="1" i="0" lang="en-GB" sz="1600" u="none" cap="none" strike="noStrike">
                <a:solidFill>
                  <a:schemeClr val="dk1"/>
                </a:solidFill>
                <a:latin typeface="Cambria"/>
                <a:ea typeface="Cambria"/>
                <a:cs typeface="Cambria"/>
                <a:sym typeface="Cambria"/>
              </a:rPr>
              <a:t>Bias in Training Data</a:t>
            </a:r>
            <a:r>
              <a:rPr b="0" i="0" lang="en-GB" sz="1600" u="none" cap="none" strike="noStrike">
                <a:solidFill>
                  <a:schemeClr val="dk1"/>
                </a:solidFill>
                <a:latin typeface="Cambria"/>
                <a:ea typeface="Cambria"/>
                <a:cs typeface="Cambria"/>
                <a:sym typeface="Cambria"/>
              </a:rPr>
              <a:t>: Pre-training data may reflect inherent biases present in the sources from which it was collected</a:t>
            </a:r>
            <a:endParaRPr/>
          </a:p>
          <a:p>
            <a:pPr indent="-171450" lvl="0" marL="28575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g2600d92674c_0_33"/>
          <p:cNvSpPr txBox="1"/>
          <p:nvPr>
            <p:ph type="ctrTitle"/>
          </p:nvPr>
        </p:nvSpPr>
        <p:spPr>
          <a:xfrm>
            <a:off x="390525" y="1819275"/>
            <a:ext cx="8222100" cy="22005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Introduction</a:t>
            </a:r>
            <a:endParaRPr b="1" sz="2000">
              <a:solidFill>
                <a:schemeClr val="lt1"/>
              </a:solidFill>
              <a:latin typeface="Cambria"/>
              <a:ea typeface="Cambria"/>
              <a:cs typeface="Cambria"/>
              <a:sym typeface="Cambri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44"/>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Fine-tuning a model</a:t>
            </a:r>
            <a:endParaRPr b="1" i="0" sz="3000" u="none" cap="none" strike="noStrike">
              <a:solidFill>
                <a:schemeClr val="lt1"/>
              </a:solidFill>
              <a:latin typeface="Cambria"/>
              <a:ea typeface="Cambria"/>
              <a:cs typeface="Cambria"/>
              <a:sym typeface="Cambria"/>
            </a:endParaRPr>
          </a:p>
        </p:txBody>
      </p:sp>
      <p:sp>
        <p:nvSpPr>
          <p:cNvPr id="504" name="Google Shape;504;p44"/>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4"/>
          <p:cNvSpPr txBox="1"/>
          <p:nvPr/>
        </p:nvSpPr>
        <p:spPr>
          <a:xfrm>
            <a:off x="428750" y="1890025"/>
            <a:ext cx="4227900" cy="237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F</a:t>
            </a:r>
            <a:r>
              <a:rPr b="0" i="0" lang="en-GB" sz="1800" u="none" cap="none" strike="noStrike">
                <a:solidFill>
                  <a:schemeClr val="dk1"/>
                </a:solidFill>
                <a:latin typeface="Cambria"/>
                <a:ea typeface="Cambria"/>
                <a:cs typeface="Cambria"/>
                <a:sym typeface="Cambria"/>
              </a:rPr>
              <a:t>ine-tuning a pre-trained model is not a straightforward process. It requires significant time and CPU resources to effectively adjust the model for the targeted task. As a result, the process of fine-tuning can be complex and resource-intensive</a:t>
            </a:r>
            <a:endParaRPr b="0" i="0" sz="1800" u="none" cap="none" strike="noStrike">
              <a:solidFill>
                <a:srgbClr val="000000"/>
              </a:solidFill>
              <a:latin typeface="Cambria"/>
              <a:ea typeface="Cambria"/>
              <a:cs typeface="Cambria"/>
              <a:sym typeface="Cambria"/>
            </a:endParaRPr>
          </a:p>
        </p:txBody>
      </p:sp>
      <p:sp>
        <p:nvSpPr>
          <p:cNvPr id="506" name="Google Shape;506;p44"/>
          <p:cNvSpPr txBox="1"/>
          <p:nvPr/>
        </p:nvSpPr>
        <p:spPr>
          <a:xfrm>
            <a:off x="3299460" y="4900873"/>
            <a:ext cx="584454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lang="en-GB" sz="1200">
                <a:latin typeface="Cambria"/>
                <a:ea typeface="Cambria"/>
                <a:cs typeface="Cambria"/>
                <a:sym typeface="Cambria"/>
              </a:rPr>
              <a:t>Image: https://research.aimultiple.com/large-language-models/ </a:t>
            </a:r>
            <a:endParaRPr/>
          </a:p>
        </p:txBody>
      </p:sp>
      <p:pic>
        <p:nvPicPr>
          <p:cNvPr id="507" name="Google Shape;507;p44"/>
          <p:cNvPicPr preferRelativeResize="0"/>
          <p:nvPr/>
        </p:nvPicPr>
        <p:blipFill>
          <a:blip r:embed="rId4">
            <a:alphaModFix/>
          </a:blip>
          <a:stretch>
            <a:fillRect/>
          </a:stretch>
        </p:blipFill>
        <p:spPr>
          <a:xfrm>
            <a:off x="4656657" y="1252800"/>
            <a:ext cx="4196618" cy="36480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35"/>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Additional terms</a:t>
            </a:r>
            <a:endParaRPr b="1" i="0" sz="3000" u="none" cap="none" strike="noStrike">
              <a:solidFill>
                <a:schemeClr val="lt1"/>
              </a:solidFill>
              <a:latin typeface="Cambria"/>
              <a:ea typeface="Cambria"/>
              <a:cs typeface="Cambria"/>
              <a:sym typeface="Cambria"/>
            </a:endParaRPr>
          </a:p>
        </p:txBody>
      </p:sp>
      <p:sp>
        <p:nvSpPr>
          <p:cNvPr id="513" name="Google Shape;513;p35"/>
          <p:cNvSpPr/>
          <p:nvPr/>
        </p:nvSpPr>
        <p:spPr>
          <a:xfrm>
            <a:off x="428675" y="131376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5"/>
          <p:cNvSpPr txBox="1"/>
          <p:nvPr/>
        </p:nvSpPr>
        <p:spPr>
          <a:xfrm>
            <a:off x="428675" y="1313750"/>
            <a:ext cx="5769300" cy="362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i="0" lang="en-GB" sz="1400" u="none" cap="none" strike="noStrike">
                <a:solidFill>
                  <a:schemeClr val="dk1"/>
                </a:solidFill>
                <a:latin typeface="Cambria"/>
                <a:ea typeface="Cambria"/>
                <a:cs typeface="Cambria"/>
                <a:sym typeface="Cambria"/>
              </a:rPr>
              <a:t>Architecture</a:t>
            </a:r>
            <a:endParaRPr b="0" i="0" sz="1400" u="none" cap="none" strike="noStrike">
              <a:solidFill>
                <a:schemeClr val="dk1"/>
              </a:solidFill>
              <a:latin typeface="Cambria"/>
              <a:ea typeface="Cambria"/>
              <a:cs typeface="Cambria"/>
              <a:sym typeface="Cambria"/>
            </a:endParaRPr>
          </a:p>
          <a:p>
            <a:pPr indent="-171450" lvl="0" marL="171450" marR="0" rtl="0" algn="l">
              <a:lnSpc>
                <a:spcPct val="115000"/>
              </a:lnSpc>
              <a:spcBef>
                <a:spcPts val="0"/>
              </a:spcBef>
              <a:spcAft>
                <a:spcPts val="0"/>
              </a:spcAft>
              <a:buClr>
                <a:srgbClr val="000000"/>
              </a:buClr>
              <a:buSzPts val="1400"/>
              <a:buFont typeface="Arial"/>
              <a:buChar char="•"/>
            </a:pPr>
            <a:r>
              <a:rPr b="0" i="0" lang="en-GB" sz="1400" u="none" cap="none" strike="noStrike">
                <a:solidFill>
                  <a:schemeClr val="dk1"/>
                </a:solidFill>
                <a:latin typeface="Cambria"/>
                <a:ea typeface="Cambria"/>
                <a:cs typeface="Cambria"/>
                <a:sym typeface="Cambria"/>
              </a:rPr>
              <a:t>The skeleton of the model, defining each layer and operation within</a:t>
            </a:r>
            <a:endParaRPr/>
          </a:p>
          <a:p>
            <a:pPr indent="-171450" lvl="0" marL="171450" marR="0" rtl="0" algn="l">
              <a:lnSpc>
                <a:spcPct val="115000"/>
              </a:lnSpc>
              <a:spcBef>
                <a:spcPts val="0"/>
              </a:spcBef>
              <a:spcAft>
                <a:spcPts val="0"/>
              </a:spcAft>
              <a:buClr>
                <a:srgbClr val="000000"/>
              </a:buClr>
              <a:buSzPts val="1400"/>
              <a:buFont typeface="Arial"/>
              <a:buChar char="•"/>
            </a:pPr>
            <a:r>
              <a:rPr b="0" i="0" lang="en-GB" sz="1400" u="none" cap="none" strike="noStrike">
                <a:solidFill>
                  <a:schemeClr val="dk1"/>
                </a:solidFill>
                <a:latin typeface="Cambria"/>
                <a:ea typeface="Cambria"/>
                <a:cs typeface="Cambria"/>
                <a:sym typeface="Cambria"/>
              </a:rPr>
              <a:t>Specifies the overall design and structure of the Transformer model</a:t>
            </a:r>
            <a:endParaRPr/>
          </a:p>
          <a:p>
            <a:pPr indent="0" lvl="0" marL="0" marR="0" rtl="0" algn="l">
              <a:lnSpc>
                <a:spcPct val="115000"/>
              </a:lnSpc>
              <a:spcBef>
                <a:spcPts val="0"/>
              </a:spcBef>
              <a:spcAft>
                <a:spcPts val="0"/>
              </a:spcAft>
              <a:buNone/>
            </a:pPr>
            <a:r>
              <a:t/>
            </a:r>
            <a:endParaRPr b="0" i="0" sz="14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1" i="0" lang="en-GB" sz="1400" u="none" cap="none" strike="noStrike">
                <a:solidFill>
                  <a:schemeClr val="dk1"/>
                </a:solidFill>
                <a:latin typeface="Cambria"/>
                <a:ea typeface="Cambria"/>
                <a:cs typeface="Cambria"/>
                <a:sym typeface="Cambria"/>
              </a:rPr>
              <a:t>Checkpoints</a:t>
            </a:r>
            <a:endParaRPr/>
          </a:p>
          <a:p>
            <a:pPr indent="-171450" lvl="0" marL="171450" marR="0" rtl="0" algn="l">
              <a:lnSpc>
                <a:spcPct val="115000"/>
              </a:lnSpc>
              <a:spcBef>
                <a:spcPts val="0"/>
              </a:spcBef>
              <a:spcAft>
                <a:spcPts val="0"/>
              </a:spcAft>
              <a:buClr>
                <a:srgbClr val="000000"/>
              </a:buClr>
              <a:buSzPts val="1400"/>
              <a:buFont typeface="Arial"/>
              <a:buChar char="•"/>
            </a:pPr>
            <a:r>
              <a:rPr b="0" i="0" lang="en-GB" sz="1400" u="none" cap="none" strike="noStrike">
                <a:solidFill>
                  <a:schemeClr val="dk1"/>
                </a:solidFill>
                <a:latin typeface="Cambria"/>
                <a:ea typeface="Cambria"/>
                <a:cs typeface="Cambria"/>
                <a:sym typeface="Cambria"/>
              </a:rPr>
              <a:t>Represents the weights that will be loaded into a specific architecture</a:t>
            </a:r>
            <a:endParaRPr/>
          </a:p>
          <a:p>
            <a:pPr indent="-171450" lvl="0" marL="171450" marR="0" rtl="0" algn="l">
              <a:lnSpc>
                <a:spcPct val="115000"/>
              </a:lnSpc>
              <a:spcBef>
                <a:spcPts val="0"/>
              </a:spcBef>
              <a:spcAft>
                <a:spcPts val="0"/>
              </a:spcAft>
              <a:buClr>
                <a:srgbClr val="000000"/>
              </a:buClr>
              <a:buSzPts val="1400"/>
              <a:buFont typeface="Arial"/>
              <a:buChar char="•"/>
            </a:pPr>
            <a:r>
              <a:rPr b="0" i="0" lang="en-GB" sz="1400" u="none" cap="none" strike="noStrike">
                <a:solidFill>
                  <a:schemeClr val="dk1"/>
                </a:solidFill>
                <a:latin typeface="Cambria"/>
                <a:ea typeface="Cambria"/>
                <a:cs typeface="Cambria"/>
                <a:sym typeface="Cambria"/>
              </a:rPr>
              <a:t>Contains the learned parameters of the model after training</a:t>
            </a:r>
            <a:endParaRPr/>
          </a:p>
          <a:p>
            <a:pPr indent="0" lvl="0" marL="0" marR="0" rtl="0" algn="l">
              <a:lnSpc>
                <a:spcPct val="115000"/>
              </a:lnSpc>
              <a:spcBef>
                <a:spcPts val="0"/>
              </a:spcBef>
              <a:spcAft>
                <a:spcPts val="0"/>
              </a:spcAft>
              <a:buNone/>
            </a:pPr>
            <a:r>
              <a:t/>
            </a:r>
            <a:endParaRPr b="1" i="0" sz="14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1" i="0" lang="en-GB" sz="1400" u="none" cap="none" strike="noStrike">
                <a:solidFill>
                  <a:schemeClr val="dk1"/>
                </a:solidFill>
                <a:latin typeface="Cambria"/>
                <a:ea typeface="Cambria"/>
                <a:cs typeface="Cambria"/>
                <a:sym typeface="Cambria"/>
              </a:rPr>
              <a:t>Model</a:t>
            </a:r>
            <a:endParaRPr b="0" i="0" sz="1400" u="none" cap="none" strike="noStrike">
              <a:solidFill>
                <a:schemeClr val="dk1"/>
              </a:solidFill>
              <a:latin typeface="Cambria"/>
              <a:ea typeface="Cambria"/>
              <a:cs typeface="Cambria"/>
              <a:sym typeface="Cambria"/>
            </a:endParaRPr>
          </a:p>
          <a:p>
            <a:pPr indent="-171450" lvl="0" marL="171450" marR="0" rtl="0" algn="l">
              <a:lnSpc>
                <a:spcPct val="115000"/>
              </a:lnSpc>
              <a:spcBef>
                <a:spcPts val="0"/>
              </a:spcBef>
              <a:spcAft>
                <a:spcPts val="0"/>
              </a:spcAft>
              <a:buClr>
                <a:srgbClr val="000000"/>
              </a:buClr>
              <a:buSzPts val="1400"/>
              <a:buFont typeface="Arial"/>
              <a:buChar char="•"/>
            </a:pPr>
            <a:r>
              <a:rPr b="0" i="0" lang="en-GB" sz="1400" u="none" cap="none" strike="noStrike">
                <a:solidFill>
                  <a:schemeClr val="dk1"/>
                </a:solidFill>
                <a:latin typeface="Cambria"/>
                <a:ea typeface="Cambria"/>
                <a:cs typeface="Cambria"/>
                <a:sym typeface="Cambria"/>
              </a:rPr>
              <a:t>An umbrella term that can refer to both architecture and checkpoint</a:t>
            </a:r>
            <a:endParaRPr/>
          </a:p>
          <a:p>
            <a:pPr indent="-82550" lvl="0" marL="17145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400" u="none" cap="none" strike="noStrike">
                <a:solidFill>
                  <a:schemeClr val="dk1"/>
                </a:solidFill>
                <a:latin typeface="Cambria"/>
                <a:ea typeface="Cambria"/>
                <a:cs typeface="Cambria"/>
                <a:sym typeface="Cambria"/>
              </a:rPr>
              <a:t>As an illustration, BERT represents the model's architecture, while bert-base-cased refers to a set of specific weights trained by Google acts as a checkpoint. </a:t>
            </a:r>
            <a:r>
              <a:rPr b="1" lang="en-GB">
                <a:solidFill>
                  <a:schemeClr val="dk1"/>
                </a:solidFill>
                <a:latin typeface="Cambria"/>
                <a:ea typeface="Cambria"/>
                <a:cs typeface="Cambria"/>
                <a:sym typeface="Cambria"/>
              </a:rPr>
              <a:t>B</a:t>
            </a:r>
            <a:r>
              <a:rPr b="1" i="0" lang="en-GB" sz="1400" u="none" cap="none" strike="noStrike">
                <a:solidFill>
                  <a:schemeClr val="dk1"/>
                </a:solidFill>
                <a:latin typeface="Cambria"/>
                <a:ea typeface="Cambria"/>
                <a:cs typeface="Cambria"/>
                <a:sym typeface="Cambria"/>
              </a:rPr>
              <a:t>oth </a:t>
            </a:r>
            <a:r>
              <a:rPr b="1" lang="en-GB">
                <a:solidFill>
                  <a:schemeClr val="dk1"/>
                </a:solidFill>
                <a:latin typeface="Cambria"/>
                <a:ea typeface="Cambria"/>
                <a:cs typeface="Cambria"/>
                <a:sym typeface="Cambria"/>
              </a:rPr>
              <a:t>can be called</a:t>
            </a:r>
            <a:r>
              <a:rPr b="1" i="0" lang="en-GB" sz="1400" u="none" cap="none" strike="noStrike">
                <a:solidFill>
                  <a:schemeClr val="dk1"/>
                </a:solidFill>
                <a:latin typeface="Cambria"/>
                <a:ea typeface="Cambria"/>
                <a:cs typeface="Cambria"/>
                <a:sym typeface="Cambria"/>
              </a:rPr>
              <a:t> </a:t>
            </a:r>
            <a:r>
              <a:rPr b="1" lang="en-GB">
                <a:solidFill>
                  <a:schemeClr val="dk1"/>
                </a:solidFill>
                <a:latin typeface="Cambria"/>
                <a:ea typeface="Cambria"/>
                <a:cs typeface="Cambria"/>
                <a:sym typeface="Cambria"/>
              </a:rPr>
              <a:t>models</a:t>
            </a:r>
            <a:endParaRPr/>
          </a:p>
        </p:txBody>
      </p:sp>
      <p:pic>
        <p:nvPicPr>
          <p:cNvPr descr="The Transformer Model - MachineLearningMastery.com" id="515" name="Google Shape;515;p35"/>
          <p:cNvPicPr preferRelativeResize="0"/>
          <p:nvPr/>
        </p:nvPicPr>
        <p:blipFill rotWithShape="1">
          <a:blip r:embed="rId4">
            <a:alphaModFix/>
          </a:blip>
          <a:srcRect b="0" l="0" r="0" t="0"/>
          <a:stretch/>
        </p:blipFill>
        <p:spPr>
          <a:xfrm>
            <a:off x="6278400" y="1295883"/>
            <a:ext cx="2574874" cy="3628790"/>
          </a:xfrm>
          <a:prstGeom prst="rect">
            <a:avLst/>
          </a:prstGeom>
          <a:noFill/>
          <a:ln>
            <a:noFill/>
          </a:ln>
        </p:spPr>
      </p:pic>
      <p:sp>
        <p:nvSpPr>
          <p:cNvPr id="516" name="Google Shape;516;p35"/>
          <p:cNvSpPr txBox="1"/>
          <p:nvPr/>
        </p:nvSpPr>
        <p:spPr>
          <a:xfrm>
            <a:off x="4572000" y="4866501"/>
            <a:ext cx="45720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https://arxiv.org/pdf/1706.03762.pdf</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45"/>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Introduction to BERT </a:t>
            </a:r>
            <a:endParaRPr b="1" sz="2000">
              <a:solidFill>
                <a:schemeClr val="lt1"/>
              </a:solidFill>
              <a:latin typeface="Cambria"/>
              <a:ea typeface="Cambria"/>
              <a:cs typeface="Cambria"/>
              <a:sym typeface="Cambri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46"/>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Introduction to BERT</a:t>
            </a:r>
            <a:endParaRPr b="1" i="0" sz="3000" u="none" cap="none" strike="noStrike">
              <a:solidFill>
                <a:schemeClr val="lt1"/>
              </a:solidFill>
              <a:latin typeface="Cambria"/>
              <a:ea typeface="Cambria"/>
              <a:cs typeface="Cambria"/>
              <a:sym typeface="Cambria"/>
            </a:endParaRPr>
          </a:p>
        </p:txBody>
      </p:sp>
      <p:sp>
        <p:nvSpPr>
          <p:cNvPr id="527" name="Google Shape;527;p46"/>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6"/>
          <p:cNvSpPr txBox="1"/>
          <p:nvPr/>
        </p:nvSpPr>
        <p:spPr>
          <a:xfrm>
            <a:off x="428675" y="1842575"/>
            <a:ext cx="2036100" cy="2413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BERT, which stands for Bidirectional Encoder Representations from Transformers, was introduced by Google's researchers in 2018</a:t>
            </a:r>
            <a:endParaRPr b="0" i="0" sz="1600" u="none" cap="none" strike="noStrike">
              <a:solidFill>
                <a:schemeClr val="dk1"/>
              </a:solidFill>
              <a:latin typeface="Cambria"/>
              <a:ea typeface="Cambria"/>
              <a:cs typeface="Cambria"/>
              <a:sym typeface="Cambria"/>
            </a:endParaRPr>
          </a:p>
        </p:txBody>
      </p:sp>
      <p:sp>
        <p:nvSpPr>
          <p:cNvPr id="529" name="Google Shape;529;p46"/>
          <p:cNvSpPr txBox="1"/>
          <p:nvPr/>
        </p:nvSpPr>
        <p:spPr>
          <a:xfrm>
            <a:off x="0" y="4922050"/>
            <a:ext cx="91440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Original BERT paper: https://arxiv.org/abs/1810.04805; </a:t>
            </a:r>
            <a:r>
              <a:rPr lang="en-GB" sz="1200"/>
              <a:t>Image: https://medium.com/analytics-vidhya/what-is-bert-e758ee2b2ab5</a:t>
            </a:r>
            <a:endParaRPr sz="1200"/>
          </a:p>
        </p:txBody>
      </p:sp>
      <p:pic>
        <p:nvPicPr>
          <p:cNvPr id="530" name="Google Shape;530;p46"/>
          <p:cNvPicPr preferRelativeResize="0"/>
          <p:nvPr/>
        </p:nvPicPr>
        <p:blipFill>
          <a:blip r:embed="rId4">
            <a:alphaModFix/>
          </a:blip>
          <a:stretch>
            <a:fillRect/>
          </a:stretch>
        </p:blipFill>
        <p:spPr>
          <a:xfrm>
            <a:off x="2464677" y="1252799"/>
            <a:ext cx="6388597" cy="3593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sp>
        <p:nvSpPr>
          <p:cNvPr id="535" name="Google Shape;535;p47"/>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BERTs training</a:t>
            </a:r>
            <a:endParaRPr b="1" i="0" sz="3000" u="none" cap="none" strike="noStrike">
              <a:solidFill>
                <a:schemeClr val="lt1"/>
              </a:solidFill>
              <a:latin typeface="Cambria"/>
              <a:ea typeface="Cambria"/>
              <a:cs typeface="Cambria"/>
              <a:sym typeface="Cambria"/>
            </a:endParaRPr>
          </a:p>
        </p:txBody>
      </p:sp>
      <p:sp>
        <p:nvSpPr>
          <p:cNvPr id="536" name="Google Shape;536;p47"/>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7"/>
          <p:cNvSpPr txBox="1"/>
          <p:nvPr/>
        </p:nvSpPr>
        <p:spPr>
          <a:xfrm>
            <a:off x="428675" y="1225650"/>
            <a:ext cx="43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a:p>
        </p:txBody>
      </p:sp>
      <p:pic>
        <p:nvPicPr>
          <p:cNvPr id="538" name="Google Shape;538;p47"/>
          <p:cNvPicPr preferRelativeResize="0"/>
          <p:nvPr/>
        </p:nvPicPr>
        <p:blipFill rotWithShape="1">
          <a:blip r:embed="rId4">
            <a:alphaModFix/>
          </a:blip>
          <a:srcRect b="0" l="0" r="0" t="754"/>
          <a:stretch/>
        </p:blipFill>
        <p:spPr>
          <a:xfrm>
            <a:off x="1354025" y="2015350"/>
            <a:ext cx="2490600" cy="2838449"/>
          </a:xfrm>
          <a:prstGeom prst="rect">
            <a:avLst/>
          </a:prstGeom>
          <a:noFill/>
          <a:ln cap="flat" cmpd="sng" w="9525">
            <a:solidFill>
              <a:srgbClr val="D9EAD3"/>
            </a:solidFill>
            <a:prstDash val="solid"/>
            <a:round/>
            <a:headEnd len="sm" w="sm" type="none"/>
            <a:tailEnd len="sm" w="sm" type="none"/>
          </a:ln>
        </p:spPr>
      </p:pic>
      <p:sp>
        <p:nvSpPr>
          <p:cNvPr id="539" name="Google Shape;539;p47"/>
          <p:cNvSpPr txBox="1"/>
          <p:nvPr/>
        </p:nvSpPr>
        <p:spPr>
          <a:xfrm>
            <a:off x="428675" y="1225650"/>
            <a:ext cx="8424600" cy="78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800">
                <a:solidFill>
                  <a:schemeClr val="dk1"/>
                </a:solidFill>
                <a:latin typeface="Cambria"/>
                <a:ea typeface="Cambria"/>
                <a:cs typeface="Cambria"/>
                <a:sym typeface="Cambria"/>
              </a:rPr>
              <a:t>BERT was trained on a massive dataset comprising 3.3 billion words, specifically on Wikipedia (~2.5 billion words) and Google's BooksCorpus (~800 million words)</a:t>
            </a:r>
            <a:endParaRPr sz="1700"/>
          </a:p>
        </p:txBody>
      </p:sp>
      <p:pic>
        <p:nvPicPr>
          <p:cNvPr id="540" name="Google Shape;540;p47"/>
          <p:cNvPicPr preferRelativeResize="0"/>
          <p:nvPr/>
        </p:nvPicPr>
        <p:blipFill>
          <a:blip r:embed="rId5">
            <a:alphaModFix/>
          </a:blip>
          <a:stretch>
            <a:fillRect/>
          </a:stretch>
        </p:blipFill>
        <p:spPr>
          <a:xfrm>
            <a:off x="5239750" y="2015350"/>
            <a:ext cx="2838450" cy="28384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g2600d92674c_0_3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BERTs training</a:t>
            </a:r>
            <a:endParaRPr b="1" i="0" sz="3000" u="none" cap="none" strike="noStrike">
              <a:solidFill>
                <a:schemeClr val="lt1"/>
              </a:solidFill>
              <a:latin typeface="Cambria"/>
              <a:ea typeface="Cambria"/>
              <a:cs typeface="Cambria"/>
              <a:sym typeface="Cambria"/>
            </a:endParaRPr>
          </a:p>
        </p:txBody>
      </p:sp>
      <p:sp>
        <p:nvSpPr>
          <p:cNvPr id="546" name="Google Shape;546;g2600d92674c_0_39"/>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g2600d92674c_0_39"/>
          <p:cNvSpPr txBox="1"/>
          <p:nvPr/>
        </p:nvSpPr>
        <p:spPr>
          <a:xfrm>
            <a:off x="428675" y="1225650"/>
            <a:ext cx="434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t/>
            </a:r>
            <a:endParaRPr/>
          </a:p>
        </p:txBody>
      </p:sp>
      <p:sp>
        <p:nvSpPr>
          <p:cNvPr id="548" name="Google Shape;548;g2600d92674c_0_39"/>
          <p:cNvSpPr txBox="1"/>
          <p:nvPr/>
        </p:nvSpPr>
        <p:spPr>
          <a:xfrm>
            <a:off x="428675" y="1225650"/>
            <a:ext cx="8424600" cy="10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700">
                <a:solidFill>
                  <a:schemeClr val="dk1"/>
                </a:solidFill>
                <a:latin typeface="Cambria"/>
                <a:ea typeface="Cambria"/>
                <a:cs typeface="Cambria"/>
                <a:sym typeface="Cambria"/>
              </a:rPr>
              <a:t>The process of training a model, particularly one of substantial size, demands a significant volume of data. This inevitably leads to considerable expenses in terms of both time and computational resources</a:t>
            </a:r>
            <a:endParaRPr sz="1600"/>
          </a:p>
        </p:txBody>
      </p:sp>
      <p:pic>
        <p:nvPicPr>
          <p:cNvPr id="549" name="Google Shape;549;g2600d92674c_0_39"/>
          <p:cNvPicPr preferRelativeResize="0"/>
          <p:nvPr/>
        </p:nvPicPr>
        <p:blipFill>
          <a:blip r:embed="rId4">
            <a:alphaModFix/>
          </a:blip>
          <a:stretch>
            <a:fillRect/>
          </a:stretch>
        </p:blipFill>
        <p:spPr>
          <a:xfrm>
            <a:off x="428675" y="2193436"/>
            <a:ext cx="8424598" cy="2652464"/>
          </a:xfrm>
          <a:prstGeom prst="rect">
            <a:avLst/>
          </a:prstGeom>
          <a:noFill/>
          <a:ln>
            <a:noFill/>
          </a:ln>
        </p:spPr>
      </p:pic>
      <p:sp>
        <p:nvSpPr>
          <p:cNvPr id="550" name="Google Shape;550;g2600d92674c_0_39"/>
          <p:cNvSpPr txBox="1"/>
          <p:nvPr/>
        </p:nvSpPr>
        <p:spPr>
          <a:xfrm>
            <a:off x="1078200" y="4789500"/>
            <a:ext cx="8065800" cy="354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100"/>
              <a:t>Image: </a:t>
            </a:r>
            <a:r>
              <a:rPr lang="en-GB" sz="1100"/>
              <a:t>https://huggingface.co/learn/nlp-course/chapter1/4?fw=pt</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g239d9b5c0a5_0_89"/>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BER</a:t>
            </a:r>
            <a:r>
              <a:rPr b="1" i="0" lang="en-GB" sz="3000" u="none" cap="none" strike="noStrike">
                <a:solidFill>
                  <a:schemeClr val="lt1"/>
                </a:solidFill>
                <a:latin typeface="Cambria"/>
                <a:ea typeface="Cambria"/>
                <a:cs typeface="Cambria"/>
                <a:sym typeface="Cambria"/>
              </a:rPr>
              <a:t>Ts</a:t>
            </a:r>
            <a:r>
              <a:rPr b="1" i="0" lang="en-GB" sz="3000" u="none" cap="none" strike="noStrike">
                <a:solidFill>
                  <a:schemeClr val="lt1"/>
                </a:solidFill>
                <a:latin typeface="Cambria"/>
                <a:ea typeface="Cambria"/>
                <a:cs typeface="Cambria"/>
                <a:sym typeface="Cambria"/>
              </a:rPr>
              <a:t> </a:t>
            </a:r>
            <a:r>
              <a:rPr b="1" i="0" lang="en-GB" sz="3000" u="none" cap="none" strike="noStrike">
                <a:solidFill>
                  <a:schemeClr val="lt1"/>
                </a:solidFill>
                <a:latin typeface="Cambria"/>
                <a:ea typeface="Cambria"/>
                <a:cs typeface="Cambria"/>
                <a:sym typeface="Cambria"/>
              </a:rPr>
              <a:t>training</a:t>
            </a:r>
            <a:endParaRPr b="1" i="0" sz="3000" u="none" cap="none" strike="noStrike">
              <a:solidFill>
                <a:schemeClr val="lt1"/>
              </a:solidFill>
              <a:latin typeface="Cambria"/>
              <a:ea typeface="Cambria"/>
              <a:cs typeface="Cambria"/>
              <a:sym typeface="Cambria"/>
            </a:endParaRPr>
          </a:p>
        </p:txBody>
      </p:sp>
      <p:sp>
        <p:nvSpPr>
          <p:cNvPr id="556" name="Google Shape;556;g239d9b5c0a5_0_89"/>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g239d9b5c0a5_0_89"/>
          <p:cNvSpPr txBox="1"/>
          <p:nvPr/>
        </p:nvSpPr>
        <p:spPr>
          <a:xfrm>
            <a:off x="428675" y="1543950"/>
            <a:ext cx="38982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Instead of training a language model to predict the next word in a sentence (as in traditional language models), BERT uses two main pre-training tasks:</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sz="1800">
              <a:solidFill>
                <a:schemeClr val="dk1"/>
              </a:solidFill>
              <a:latin typeface="Cambria"/>
              <a:ea typeface="Cambria"/>
              <a:cs typeface="Cambria"/>
              <a:sym typeface="Cambria"/>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Masked Language Modelling (MLM)</a:t>
            </a:r>
            <a:endParaRPr/>
          </a:p>
          <a:p>
            <a:pPr indent="-285750" lvl="0" marL="285750" marR="0" rtl="0" algn="l">
              <a:lnSpc>
                <a:spcPct val="115000"/>
              </a:lnSpc>
              <a:spcBef>
                <a:spcPts val="0"/>
              </a:spcBef>
              <a:spcAft>
                <a:spcPts val="0"/>
              </a:spcAft>
              <a:buClr>
                <a:srgbClr val="000000"/>
              </a:buClr>
              <a:buSzPts val="1800"/>
              <a:buFont typeface="Arial"/>
              <a:buChar char="•"/>
            </a:pPr>
            <a:r>
              <a:rPr b="1" i="0" lang="en-GB" sz="1800" u="none" cap="none" strike="noStrike">
                <a:solidFill>
                  <a:schemeClr val="dk1"/>
                </a:solidFill>
                <a:latin typeface="Cambria"/>
                <a:ea typeface="Cambria"/>
                <a:cs typeface="Cambria"/>
                <a:sym typeface="Cambria"/>
              </a:rPr>
              <a:t>Next Sentence Prediction (NSP)</a:t>
            </a:r>
            <a:endParaRPr/>
          </a:p>
        </p:txBody>
      </p:sp>
      <p:pic>
        <p:nvPicPr>
          <p:cNvPr id="558" name="Google Shape;558;g239d9b5c0a5_0_89"/>
          <p:cNvPicPr preferRelativeResize="0"/>
          <p:nvPr/>
        </p:nvPicPr>
        <p:blipFill>
          <a:blip r:embed="rId4">
            <a:alphaModFix/>
          </a:blip>
          <a:stretch>
            <a:fillRect/>
          </a:stretch>
        </p:blipFill>
        <p:spPr>
          <a:xfrm>
            <a:off x="4326875" y="1796940"/>
            <a:ext cx="4526399" cy="2504809"/>
          </a:xfrm>
          <a:prstGeom prst="rect">
            <a:avLst/>
          </a:prstGeom>
          <a:noFill/>
          <a:ln>
            <a:noFill/>
          </a:ln>
        </p:spPr>
      </p:pic>
      <p:sp>
        <p:nvSpPr>
          <p:cNvPr id="559" name="Google Shape;559;g239d9b5c0a5_0_89"/>
          <p:cNvSpPr txBox="1"/>
          <p:nvPr/>
        </p:nvSpPr>
        <p:spPr>
          <a:xfrm>
            <a:off x="2499360" y="4866501"/>
            <a:ext cx="66447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https://huggingface.co/learn/nlp-course/chapter1/4?fw=pt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3" name="Shape 563"/>
        <p:cNvGrpSpPr/>
        <p:nvPr/>
      </p:nvGrpSpPr>
      <p:grpSpPr>
        <a:xfrm>
          <a:off x="0" y="0"/>
          <a:ext cx="0" cy="0"/>
          <a:chOff x="0" y="0"/>
          <a:chExt cx="0" cy="0"/>
        </a:xfrm>
      </p:grpSpPr>
      <p:sp>
        <p:nvSpPr>
          <p:cNvPr id="564" name="Google Shape;564;p48"/>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Masked Language Modelling</a:t>
            </a:r>
            <a:endParaRPr b="1" i="0" sz="3000" u="none" cap="none" strike="noStrike">
              <a:solidFill>
                <a:schemeClr val="lt1"/>
              </a:solidFill>
              <a:latin typeface="Cambria"/>
              <a:ea typeface="Cambria"/>
              <a:cs typeface="Cambria"/>
              <a:sym typeface="Cambria"/>
            </a:endParaRPr>
          </a:p>
        </p:txBody>
      </p:sp>
      <p:sp>
        <p:nvSpPr>
          <p:cNvPr id="565" name="Google Shape;565;p48"/>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6" name="Google Shape;566;p48"/>
          <p:cNvPicPr preferRelativeResize="0"/>
          <p:nvPr/>
        </p:nvPicPr>
        <p:blipFill>
          <a:blip r:embed="rId4">
            <a:alphaModFix/>
          </a:blip>
          <a:stretch>
            <a:fillRect/>
          </a:stretch>
        </p:blipFill>
        <p:spPr>
          <a:xfrm>
            <a:off x="1166213" y="1252797"/>
            <a:ext cx="6949517" cy="3593050"/>
          </a:xfrm>
          <a:prstGeom prst="rect">
            <a:avLst/>
          </a:prstGeom>
          <a:noFill/>
          <a:ln>
            <a:noFill/>
          </a:ln>
        </p:spPr>
      </p:pic>
      <p:sp>
        <p:nvSpPr>
          <p:cNvPr id="567" name="Google Shape;567;p48"/>
          <p:cNvSpPr txBox="1"/>
          <p:nvPr/>
        </p:nvSpPr>
        <p:spPr>
          <a:xfrm>
            <a:off x="2499360" y="4866501"/>
            <a:ext cx="66447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Image from: </a:t>
            </a:r>
            <a:r>
              <a:rPr lang="en-GB" sz="1200"/>
              <a:t>https://www.sbert.net/examples/unsupervised_learning/MLM/README.html</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1" name="Shape 571"/>
        <p:cNvGrpSpPr/>
        <p:nvPr/>
      </p:nvGrpSpPr>
      <p:grpSpPr>
        <a:xfrm>
          <a:off x="0" y="0"/>
          <a:ext cx="0" cy="0"/>
          <a:chOff x="0" y="0"/>
          <a:chExt cx="0" cy="0"/>
        </a:xfrm>
      </p:grpSpPr>
      <p:sp>
        <p:nvSpPr>
          <p:cNvPr id="572" name="Google Shape;572;g239eda05974_0_1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Masked Language Modelling</a:t>
            </a:r>
            <a:endParaRPr b="1" i="0" sz="3000" u="none" cap="none" strike="noStrike">
              <a:solidFill>
                <a:schemeClr val="lt1"/>
              </a:solidFill>
              <a:latin typeface="Cambria"/>
              <a:ea typeface="Cambria"/>
              <a:cs typeface="Cambria"/>
              <a:sym typeface="Cambria"/>
            </a:endParaRPr>
          </a:p>
        </p:txBody>
      </p:sp>
      <p:sp>
        <p:nvSpPr>
          <p:cNvPr id="573" name="Google Shape;573;g239eda05974_0_11"/>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g239eda05974_0_11"/>
          <p:cNvSpPr txBox="1"/>
          <p:nvPr/>
        </p:nvSpPr>
        <p:spPr>
          <a:xfrm>
            <a:off x="428675" y="1252800"/>
            <a:ext cx="84246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GB" sz="1800">
                <a:solidFill>
                  <a:schemeClr val="dk1"/>
                </a:solidFill>
                <a:latin typeface="Cambria"/>
                <a:ea typeface="Cambria"/>
                <a:cs typeface="Cambria"/>
                <a:sym typeface="Cambria"/>
              </a:rPr>
              <a:t>MLM was a </a:t>
            </a:r>
            <a:r>
              <a:rPr b="1" i="0" lang="en-GB" sz="1800" u="none" cap="none" strike="noStrike">
                <a:solidFill>
                  <a:srgbClr val="000000"/>
                </a:solidFill>
                <a:latin typeface="Cambria"/>
                <a:ea typeface="Cambria"/>
                <a:cs typeface="Cambria"/>
                <a:sym typeface="Cambria"/>
              </a:rPr>
              <a:t>ground-breaking approach that had never been used before  </a:t>
            </a:r>
            <a:endParaRPr/>
          </a:p>
          <a:p>
            <a:pPr indent="0" lvl="0" marL="0" marR="0" rtl="0" algn="l">
              <a:lnSpc>
                <a:spcPct val="115000"/>
              </a:lnSpc>
              <a:spcBef>
                <a:spcPts val="0"/>
              </a:spcBef>
              <a:spcAft>
                <a:spcPts val="0"/>
              </a:spcAft>
              <a:buNone/>
            </a:pPr>
            <a:r>
              <a:t/>
            </a:r>
            <a:endParaRPr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Even people can be error-prone when predicting missing words, which is why language models, like BERT, are often compared to human performance</a:t>
            </a:r>
            <a:endParaRPr/>
          </a:p>
          <a:p>
            <a:pPr indent="0" lvl="2" marL="0" marR="0" rtl="0" algn="l">
              <a:lnSpc>
                <a:spcPct val="115000"/>
              </a:lnSpc>
              <a:spcBef>
                <a:spcPts val="0"/>
              </a:spcBef>
              <a:spcAft>
                <a:spcPts val="0"/>
              </a:spcAft>
              <a:buNone/>
            </a:pPr>
            <a:r>
              <a:t/>
            </a:r>
            <a:endParaRPr b="1" sz="1800">
              <a:solidFill>
                <a:schemeClr val="dk1"/>
              </a:solidFill>
              <a:latin typeface="Cambria"/>
              <a:ea typeface="Cambria"/>
              <a:cs typeface="Cambria"/>
              <a:sym typeface="Cambria"/>
            </a:endParaRPr>
          </a:p>
          <a:p>
            <a:pPr indent="0" lvl="2" marL="0" marR="0" rtl="0" algn="l">
              <a:lnSpc>
                <a:spcPct val="115000"/>
              </a:lnSpc>
              <a:spcBef>
                <a:spcPts val="0"/>
              </a:spcBef>
              <a:spcAft>
                <a:spcPts val="0"/>
              </a:spcAft>
              <a:buNone/>
            </a:pPr>
            <a:r>
              <a:rPr b="1" i="0" lang="en-GB" sz="1800" u="none" cap="none" strike="noStrike">
                <a:solidFill>
                  <a:schemeClr val="dk1"/>
                </a:solidFill>
                <a:latin typeface="Cambria"/>
                <a:ea typeface="Cambria"/>
                <a:cs typeface="Cambria"/>
                <a:sym typeface="Cambria"/>
              </a:rPr>
              <a:t>These newer models can even surpass human accuracy</a:t>
            </a:r>
            <a:endParaRPr b="1" i="0" sz="1800" u="none" cap="none" strike="noStrike">
              <a:solidFill>
                <a:schemeClr val="dk1"/>
              </a:solidFill>
              <a:latin typeface="Cambria"/>
              <a:ea typeface="Cambria"/>
              <a:cs typeface="Cambria"/>
              <a:sym typeface="Cambria"/>
            </a:endParaRPr>
          </a:p>
          <a:p>
            <a:pPr indent="0" lvl="2" marL="0" marR="0" rtl="0" algn="l">
              <a:lnSpc>
                <a:spcPct val="115000"/>
              </a:lnSpc>
              <a:spcBef>
                <a:spcPts val="0"/>
              </a:spcBef>
              <a:spcAft>
                <a:spcPts val="0"/>
              </a:spcAft>
              <a:buNone/>
            </a:pPr>
            <a:r>
              <a:t/>
            </a:r>
            <a:endParaRPr b="1" sz="1800">
              <a:solidFill>
                <a:schemeClr val="dk1"/>
              </a:solidFill>
              <a:latin typeface="Cambria"/>
              <a:ea typeface="Cambria"/>
              <a:cs typeface="Cambria"/>
              <a:sym typeface="Cambria"/>
            </a:endParaRPr>
          </a:p>
          <a:p>
            <a:pPr indent="0" lvl="0" marL="0" rtl="0" algn="l">
              <a:lnSpc>
                <a:spcPct val="115000"/>
              </a:lnSpc>
              <a:spcBef>
                <a:spcPts val="0"/>
              </a:spcBef>
              <a:spcAft>
                <a:spcPts val="0"/>
              </a:spcAft>
              <a:buClr>
                <a:schemeClr val="dk1"/>
              </a:buClr>
              <a:buFont typeface="Arial"/>
              <a:buNone/>
            </a:pPr>
            <a:r>
              <a:rPr lang="en-GB" sz="1800">
                <a:solidFill>
                  <a:schemeClr val="dk1"/>
                </a:solidFill>
                <a:latin typeface="Cambria"/>
                <a:ea typeface="Cambria"/>
                <a:cs typeface="Cambria"/>
                <a:sym typeface="Cambria"/>
              </a:rPr>
              <a:t>For example: </a:t>
            </a:r>
            <a:endParaRPr sz="1800">
              <a:solidFill>
                <a:schemeClr val="dk1"/>
              </a:solidFill>
              <a:latin typeface="Cambria"/>
              <a:ea typeface="Cambria"/>
              <a:cs typeface="Cambria"/>
              <a:sym typeface="Cambria"/>
            </a:endParaRPr>
          </a:p>
          <a:p>
            <a:pPr indent="0" lvl="0" marL="0" rtl="0" algn="ctr">
              <a:lnSpc>
                <a:spcPct val="115000"/>
              </a:lnSpc>
              <a:spcBef>
                <a:spcPts val="0"/>
              </a:spcBef>
              <a:spcAft>
                <a:spcPts val="0"/>
              </a:spcAft>
              <a:buClr>
                <a:schemeClr val="dk1"/>
              </a:buClr>
              <a:buFont typeface="Arial"/>
              <a:buNone/>
            </a:pPr>
            <a:r>
              <a:rPr lang="en-GB" sz="1800">
                <a:solidFill>
                  <a:schemeClr val="dk1"/>
                </a:solidFill>
                <a:latin typeface="Cambria"/>
                <a:ea typeface="Cambria"/>
                <a:cs typeface="Cambria"/>
                <a:sym typeface="Cambria"/>
              </a:rPr>
              <a:t>“When they reached the top of the </a:t>
            </a:r>
            <a:r>
              <a:rPr b="1" lang="en-GB" sz="1800">
                <a:solidFill>
                  <a:schemeClr val="dk1"/>
                </a:solidFill>
                <a:latin typeface="Cambria"/>
                <a:ea typeface="Cambria"/>
                <a:cs typeface="Cambria"/>
                <a:sym typeface="Cambria"/>
              </a:rPr>
              <a:t>[MASK]</a:t>
            </a:r>
            <a:r>
              <a:rPr lang="en-GB" sz="1800">
                <a:solidFill>
                  <a:schemeClr val="dk1"/>
                </a:solidFill>
                <a:latin typeface="Cambria"/>
                <a:ea typeface="Cambria"/>
                <a:cs typeface="Cambria"/>
                <a:sym typeface="Cambria"/>
              </a:rPr>
              <a:t> the hiker was amazed by the breathtaking view”.</a:t>
            </a:r>
            <a:endParaRPr b="1" sz="1800">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8" name="Shape 578"/>
        <p:cNvGrpSpPr/>
        <p:nvPr/>
      </p:nvGrpSpPr>
      <p:grpSpPr>
        <a:xfrm>
          <a:off x="0" y="0"/>
          <a:ext cx="0" cy="0"/>
          <a:chOff x="0" y="0"/>
          <a:chExt cx="0" cy="0"/>
        </a:xfrm>
      </p:grpSpPr>
      <p:sp>
        <p:nvSpPr>
          <p:cNvPr id="579" name="Google Shape;579;p49"/>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Next Sentence Prediction</a:t>
            </a:r>
            <a:endParaRPr b="1" i="0" sz="3000" u="none" cap="none" strike="noStrike">
              <a:solidFill>
                <a:schemeClr val="lt1"/>
              </a:solidFill>
              <a:latin typeface="Cambria"/>
              <a:ea typeface="Cambria"/>
              <a:cs typeface="Cambria"/>
              <a:sym typeface="Cambria"/>
            </a:endParaRPr>
          </a:p>
        </p:txBody>
      </p:sp>
      <p:sp>
        <p:nvSpPr>
          <p:cNvPr id="580" name="Google Shape;580;p49"/>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9"/>
          <p:cNvSpPr txBox="1"/>
          <p:nvPr/>
        </p:nvSpPr>
        <p:spPr>
          <a:xfrm>
            <a:off x="428675" y="1252800"/>
            <a:ext cx="84246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To enhance BERT's understanding of sentence relationships, NSP is utilized, involving predicting if a given sentence follows the previous one</a:t>
            </a:r>
            <a:endParaRPr/>
          </a:p>
        </p:txBody>
      </p:sp>
      <p:pic>
        <p:nvPicPr>
          <p:cNvPr id="582" name="Google Shape;582;p49"/>
          <p:cNvPicPr preferRelativeResize="0"/>
          <p:nvPr/>
        </p:nvPicPr>
        <p:blipFill rotWithShape="1">
          <a:blip r:embed="rId4">
            <a:alphaModFix/>
          </a:blip>
          <a:srcRect b="34723" l="0" r="1322" t="34339"/>
          <a:stretch/>
        </p:blipFill>
        <p:spPr>
          <a:xfrm>
            <a:off x="428675" y="2106133"/>
            <a:ext cx="8424600" cy="24371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g239d9b5c0a5_0_3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What is NLP?</a:t>
            </a:r>
            <a:endParaRPr b="1" i="0" sz="3000" u="none" cap="none" strike="noStrike">
              <a:solidFill>
                <a:schemeClr val="lt1"/>
              </a:solidFill>
              <a:latin typeface="Cambria"/>
              <a:ea typeface="Cambria"/>
              <a:cs typeface="Cambria"/>
              <a:sym typeface="Cambria"/>
            </a:endParaRPr>
          </a:p>
        </p:txBody>
      </p:sp>
      <p:sp>
        <p:nvSpPr>
          <p:cNvPr id="123" name="Google Shape;123;g239d9b5c0a5_0_30"/>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g239d9b5c0a5_0_30"/>
          <p:cNvSpPr txBox="1"/>
          <p:nvPr/>
        </p:nvSpPr>
        <p:spPr>
          <a:xfrm>
            <a:off x="428675" y="1252800"/>
            <a:ext cx="8424600" cy="677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t/>
            </a:r>
            <a:endParaRPr/>
          </a:p>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p:txBody>
      </p:sp>
      <p:pic>
        <p:nvPicPr>
          <p:cNvPr id="125" name="Google Shape;125;g239d9b5c0a5_0_30"/>
          <p:cNvPicPr preferRelativeResize="0"/>
          <p:nvPr/>
        </p:nvPicPr>
        <p:blipFill>
          <a:blip r:embed="rId4">
            <a:alphaModFix/>
          </a:blip>
          <a:stretch>
            <a:fillRect/>
          </a:stretch>
        </p:blipFill>
        <p:spPr>
          <a:xfrm>
            <a:off x="2465560" y="1252800"/>
            <a:ext cx="6387717" cy="3593100"/>
          </a:xfrm>
          <a:prstGeom prst="rect">
            <a:avLst/>
          </a:prstGeom>
          <a:noFill/>
          <a:ln>
            <a:noFill/>
          </a:ln>
        </p:spPr>
      </p:pic>
      <p:sp>
        <p:nvSpPr>
          <p:cNvPr id="126" name="Google Shape;126;g239d9b5c0a5_0_30"/>
          <p:cNvSpPr txBox="1"/>
          <p:nvPr/>
        </p:nvSpPr>
        <p:spPr>
          <a:xfrm>
            <a:off x="428675" y="1294650"/>
            <a:ext cx="2037000" cy="3509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NLP stands for Natural Language Processing. It is a subfield of artificial intelligence (AI) and linguistics that focuses on the interaction between computers and human language</a:t>
            </a:r>
            <a:endParaRPr b="0" i="0" sz="1800" u="none" cap="none" strike="noStrike">
              <a:solidFill>
                <a:srgbClr val="000000"/>
              </a:solidFill>
              <a:latin typeface="Cambria"/>
              <a:ea typeface="Cambria"/>
              <a:cs typeface="Cambria"/>
              <a:sym typeface="Cambria"/>
            </a:endParaRPr>
          </a:p>
        </p:txBody>
      </p:sp>
      <p:sp>
        <p:nvSpPr>
          <p:cNvPr id="127" name="Google Shape;127;g239d9b5c0a5_0_30"/>
          <p:cNvSpPr txBox="1"/>
          <p:nvPr/>
        </p:nvSpPr>
        <p:spPr>
          <a:xfrm>
            <a:off x="2555100" y="4758600"/>
            <a:ext cx="65889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300"/>
              <a:t>Image: </a:t>
            </a:r>
            <a:r>
              <a:rPr lang="en-GB" sz="1300"/>
              <a:t>https://expersight.com/natural-language-processing-guide-use-cases/</a:t>
            </a:r>
            <a:endParaRPr sz="13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6" name="Shape 586"/>
        <p:cNvGrpSpPr/>
        <p:nvPr/>
      </p:nvGrpSpPr>
      <p:grpSpPr>
        <a:xfrm>
          <a:off x="0" y="0"/>
          <a:ext cx="0" cy="0"/>
          <a:chOff x="0" y="0"/>
          <a:chExt cx="0" cy="0"/>
        </a:xfrm>
      </p:grpSpPr>
      <p:sp>
        <p:nvSpPr>
          <p:cNvPr id="587" name="Google Shape;587;p50"/>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Accessing pre-trained BERT models</a:t>
            </a:r>
            <a:endParaRPr b="1" i="0" sz="3000" u="none" cap="none" strike="noStrike">
              <a:solidFill>
                <a:schemeClr val="lt1"/>
              </a:solidFill>
              <a:latin typeface="Cambria"/>
              <a:ea typeface="Cambria"/>
              <a:cs typeface="Cambria"/>
              <a:sym typeface="Cambria"/>
            </a:endParaRPr>
          </a:p>
        </p:txBody>
      </p:sp>
      <p:sp>
        <p:nvSpPr>
          <p:cNvPr id="588" name="Google Shape;588;p50"/>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50"/>
          <p:cNvSpPr txBox="1"/>
          <p:nvPr/>
        </p:nvSpPr>
        <p:spPr>
          <a:xfrm>
            <a:off x="428675" y="1252800"/>
            <a:ext cx="8424600" cy="78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BERT's Source Code is Publicly Accessible on GitHub, enabling researcher to fine-tune and publish models tailored for various tasks </a:t>
            </a:r>
            <a:endParaRPr/>
          </a:p>
        </p:txBody>
      </p:sp>
      <p:pic>
        <p:nvPicPr>
          <p:cNvPr id="590" name="Google Shape;590;p50"/>
          <p:cNvPicPr preferRelativeResize="0"/>
          <p:nvPr/>
        </p:nvPicPr>
        <p:blipFill rotWithShape="1">
          <a:blip r:embed="rId4">
            <a:alphaModFix/>
          </a:blip>
          <a:srcRect b="0" l="3197" r="1935" t="0"/>
          <a:stretch/>
        </p:blipFill>
        <p:spPr>
          <a:xfrm>
            <a:off x="1372625" y="2033100"/>
            <a:ext cx="6398748" cy="29039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4" name="Shape 594"/>
        <p:cNvGrpSpPr/>
        <p:nvPr/>
      </p:nvGrpSpPr>
      <p:grpSpPr>
        <a:xfrm>
          <a:off x="0" y="0"/>
          <a:ext cx="0" cy="0"/>
          <a:chOff x="0" y="0"/>
          <a:chExt cx="0" cy="0"/>
        </a:xfrm>
      </p:grpSpPr>
      <p:sp>
        <p:nvSpPr>
          <p:cNvPr id="595" name="Google Shape;595;p51"/>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Hugging Face Hub</a:t>
            </a:r>
            <a:endParaRPr b="1" i="0" sz="3000" u="none" cap="none" strike="noStrike">
              <a:solidFill>
                <a:schemeClr val="lt1"/>
              </a:solidFill>
              <a:latin typeface="Cambria"/>
              <a:ea typeface="Cambria"/>
              <a:cs typeface="Cambria"/>
              <a:sym typeface="Cambria"/>
            </a:endParaRPr>
          </a:p>
        </p:txBody>
      </p:sp>
      <p:sp>
        <p:nvSpPr>
          <p:cNvPr id="596" name="Google Shape;596;p51"/>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97" name="Google Shape;597;p51"/>
          <p:cNvPicPr preferRelativeResize="0"/>
          <p:nvPr/>
        </p:nvPicPr>
        <p:blipFill rotWithShape="1">
          <a:blip r:embed="rId4">
            <a:alphaModFix/>
          </a:blip>
          <a:srcRect b="0" l="0" r="0" t="0"/>
          <a:stretch/>
        </p:blipFill>
        <p:spPr>
          <a:xfrm>
            <a:off x="1000816" y="1360838"/>
            <a:ext cx="7142368" cy="3376970"/>
          </a:xfrm>
          <a:prstGeom prst="rect">
            <a:avLst/>
          </a:prstGeom>
          <a:noFill/>
          <a:ln>
            <a:noFill/>
          </a:ln>
        </p:spPr>
      </p:pic>
      <p:sp>
        <p:nvSpPr>
          <p:cNvPr id="598" name="Google Shape;598;p51"/>
          <p:cNvSpPr txBox="1"/>
          <p:nvPr/>
        </p:nvSpPr>
        <p:spPr>
          <a:xfrm>
            <a:off x="4572000" y="4866501"/>
            <a:ext cx="457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https://huggingface.co/models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52"/>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NLP Repo</a:t>
            </a:r>
            <a:endParaRPr b="1" i="0" sz="3000" u="none" cap="none" strike="noStrike">
              <a:solidFill>
                <a:schemeClr val="lt1"/>
              </a:solidFill>
              <a:latin typeface="Cambria"/>
              <a:ea typeface="Cambria"/>
              <a:cs typeface="Cambria"/>
              <a:sym typeface="Cambria"/>
            </a:endParaRPr>
          </a:p>
        </p:txBody>
      </p:sp>
      <p:sp>
        <p:nvSpPr>
          <p:cNvPr id="604" name="Google Shape;604;p52"/>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05" name="Google Shape;605;p52"/>
          <p:cNvPicPr preferRelativeResize="0"/>
          <p:nvPr/>
        </p:nvPicPr>
        <p:blipFill rotWithShape="1">
          <a:blip r:embed="rId4">
            <a:alphaModFix/>
          </a:blip>
          <a:srcRect b="0" l="0" r="0" t="0"/>
          <a:stretch/>
        </p:blipFill>
        <p:spPr>
          <a:xfrm>
            <a:off x="1557359" y="1336169"/>
            <a:ext cx="6023216" cy="3426308"/>
          </a:xfrm>
          <a:prstGeom prst="rect">
            <a:avLst/>
          </a:prstGeom>
          <a:noFill/>
          <a:ln>
            <a:noFill/>
          </a:ln>
        </p:spPr>
      </p:pic>
      <p:sp>
        <p:nvSpPr>
          <p:cNvPr id="606" name="Google Shape;606;p52"/>
          <p:cNvSpPr txBox="1"/>
          <p:nvPr/>
        </p:nvSpPr>
        <p:spPr>
          <a:xfrm>
            <a:off x="4572000" y="4891566"/>
            <a:ext cx="4572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200" u="none" cap="none" strike="noStrike">
                <a:solidFill>
                  <a:srgbClr val="000000"/>
                </a:solidFill>
                <a:latin typeface="Arial"/>
                <a:ea typeface="Arial"/>
                <a:cs typeface="Arial"/>
                <a:sym typeface="Arial"/>
              </a:rPr>
              <a:t>https://notebooks.quantumstat.com/#/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53"/>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Examples of domain specific models</a:t>
            </a:r>
            <a:endParaRPr b="1" i="0" sz="3000" u="none" cap="none" strike="noStrike">
              <a:solidFill>
                <a:schemeClr val="lt1"/>
              </a:solidFill>
              <a:latin typeface="Cambria"/>
              <a:ea typeface="Cambria"/>
              <a:cs typeface="Cambria"/>
              <a:sym typeface="Cambria"/>
            </a:endParaRPr>
          </a:p>
        </p:txBody>
      </p:sp>
      <p:sp>
        <p:nvSpPr>
          <p:cNvPr id="612" name="Google Shape;612;p53"/>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3"/>
          <p:cNvSpPr txBox="1"/>
          <p:nvPr/>
        </p:nvSpPr>
        <p:spPr>
          <a:xfrm>
            <a:off x="428675" y="1213778"/>
            <a:ext cx="8424600" cy="3750612"/>
          </a:xfrm>
          <a:prstGeom prst="rect">
            <a:avLst/>
          </a:prstGeom>
          <a:noFill/>
          <a:ln>
            <a:noFill/>
          </a:ln>
        </p:spPr>
        <p:txBody>
          <a:bodyPr anchorCtr="0" anchor="t" bIns="91425" lIns="91425" spcFirstLastPara="1" rIns="91425" wrap="square" tIns="91425">
            <a:spAutoFit/>
          </a:bodyPr>
          <a:lstStyle/>
          <a:p>
            <a:pPr indent="-285750" lvl="0"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BiodivBERT</a:t>
            </a:r>
            <a:r>
              <a:rPr b="0" i="0" lang="en-GB" sz="1550" u="none" cap="none" strike="noStrike">
                <a:solidFill>
                  <a:schemeClr val="dk1"/>
                </a:solidFill>
                <a:latin typeface="Cambria"/>
                <a:ea typeface="Cambria"/>
                <a:cs typeface="Cambria"/>
                <a:sym typeface="Cambria"/>
              </a:rPr>
              <a:t>: a Pre-Trained Language Model for the Biodiversity Domain (Abdelmageed et al. 2023)</a:t>
            </a:r>
            <a:endParaRPr/>
          </a:p>
          <a:p>
            <a:pPr indent="-285750" lvl="0"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Covid-twitter-bert</a:t>
            </a:r>
            <a:r>
              <a:rPr b="0" i="0" lang="en-GB" sz="1550" u="none" cap="none" strike="noStrike">
                <a:solidFill>
                  <a:schemeClr val="dk1"/>
                </a:solidFill>
                <a:latin typeface="Cambria"/>
                <a:ea typeface="Cambria"/>
                <a:cs typeface="Cambria"/>
                <a:sym typeface="Cambria"/>
              </a:rPr>
              <a:t>: A natural language processing model to analyse covid-19 content on twitter (Müller 2021)</a:t>
            </a:r>
            <a:endParaRPr/>
          </a:p>
          <a:p>
            <a:pPr indent="-285750" lvl="0"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Finbert</a:t>
            </a:r>
            <a:r>
              <a:rPr b="0" i="0" lang="en-GB" sz="1550" u="none" cap="none" strike="noStrike">
                <a:solidFill>
                  <a:schemeClr val="dk1"/>
                </a:solidFill>
                <a:latin typeface="Cambria"/>
                <a:ea typeface="Cambria"/>
                <a:cs typeface="Cambria"/>
                <a:sym typeface="Cambria"/>
              </a:rPr>
              <a:t>: Financial sentiment analysis with pre-trained language models (Araci, D. 2019)</a:t>
            </a:r>
            <a:endParaRPr/>
          </a:p>
          <a:p>
            <a:pPr indent="-285750" lvl="0"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srBERT</a:t>
            </a:r>
            <a:r>
              <a:rPr b="0" i="0" lang="en-GB" sz="1550" u="none" cap="none" strike="noStrike">
                <a:solidFill>
                  <a:schemeClr val="dk1"/>
                </a:solidFill>
                <a:latin typeface="Cambria"/>
                <a:ea typeface="Cambria"/>
                <a:cs typeface="Cambria"/>
                <a:sym typeface="Cambria"/>
              </a:rPr>
              <a:t>: automatic article classification model for systematic review using BERT (Aum and Choe 2021)</a:t>
            </a:r>
            <a:endParaRPr/>
          </a:p>
          <a:p>
            <a:pPr indent="-285750" lvl="2"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cybert</a:t>
            </a:r>
            <a:r>
              <a:rPr b="0" i="0" lang="en-GB" sz="1550" u="none" cap="none" strike="noStrike">
                <a:solidFill>
                  <a:schemeClr val="dk1"/>
                </a:solidFill>
                <a:latin typeface="Cambria"/>
                <a:ea typeface="Cambria"/>
                <a:cs typeface="Cambria"/>
                <a:sym typeface="Cambria"/>
              </a:rPr>
              <a:t>: Contextualized embeddings for the cybersecurity domain (Ranade et al. 2021)</a:t>
            </a:r>
            <a:endParaRPr/>
          </a:p>
          <a:p>
            <a:pPr indent="-285750" lvl="2"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SciBERT</a:t>
            </a:r>
            <a:r>
              <a:rPr b="0" i="0" lang="en-GB" sz="1550" u="none" cap="none" strike="noStrike">
                <a:solidFill>
                  <a:schemeClr val="dk1"/>
                </a:solidFill>
                <a:latin typeface="Cambria"/>
                <a:ea typeface="Cambria"/>
                <a:cs typeface="Cambria"/>
                <a:sym typeface="Cambria"/>
              </a:rPr>
              <a:t>: A pretrained language model for scientific text (Beltagy et al. 2019)</a:t>
            </a:r>
            <a:endParaRPr/>
          </a:p>
          <a:p>
            <a:pPr indent="-285750" lvl="2"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Legaldb</a:t>
            </a:r>
            <a:r>
              <a:rPr b="0" i="0" lang="en-GB" sz="1550" u="none" cap="none" strike="noStrike">
                <a:solidFill>
                  <a:schemeClr val="dk1"/>
                </a:solidFill>
                <a:latin typeface="Cambria"/>
                <a:ea typeface="Cambria"/>
                <a:cs typeface="Cambria"/>
                <a:sym typeface="Cambria"/>
              </a:rPr>
              <a:t>: Long distilbert for legal document classification (Bambroo and Awasthi 2021)</a:t>
            </a:r>
            <a:endParaRPr/>
          </a:p>
          <a:p>
            <a:pPr indent="-285750" lvl="2"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NukeBERT</a:t>
            </a:r>
            <a:r>
              <a:rPr b="0" i="0" lang="en-GB" sz="1550" u="none" cap="none" strike="noStrike">
                <a:solidFill>
                  <a:schemeClr val="dk1"/>
                </a:solidFill>
                <a:latin typeface="Cambria"/>
                <a:ea typeface="Cambria"/>
                <a:cs typeface="Cambria"/>
                <a:sym typeface="Cambria"/>
              </a:rPr>
              <a:t>: A pre-trained language model for low resource nuclear domain (Jain et al. 2020)</a:t>
            </a:r>
            <a:endParaRPr/>
          </a:p>
          <a:p>
            <a:pPr indent="-285750" lvl="2" marL="285750" marR="0" rtl="0" algn="l">
              <a:lnSpc>
                <a:spcPct val="115000"/>
              </a:lnSpc>
              <a:spcBef>
                <a:spcPts val="0"/>
              </a:spcBef>
              <a:spcAft>
                <a:spcPts val="0"/>
              </a:spcAft>
              <a:buClr>
                <a:srgbClr val="000000"/>
              </a:buClr>
              <a:buSzPts val="1550"/>
              <a:buFont typeface="Arial"/>
              <a:buChar char="•"/>
            </a:pPr>
            <a:r>
              <a:rPr b="1" i="0" lang="en-GB" sz="1550" u="none" cap="none" strike="noStrike">
                <a:solidFill>
                  <a:schemeClr val="dk1"/>
                </a:solidFill>
                <a:latin typeface="Cambria"/>
                <a:ea typeface="Cambria"/>
                <a:cs typeface="Cambria"/>
                <a:sym typeface="Cambria"/>
              </a:rPr>
              <a:t>BioELECTRA</a:t>
            </a:r>
            <a:r>
              <a:rPr b="0" i="0" lang="en-GB" sz="1550" u="none" cap="none" strike="noStrike">
                <a:solidFill>
                  <a:schemeClr val="dk1"/>
                </a:solidFill>
                <a:latin typeface="Cambria"/>
                <a:ea typeface="Cambria"/>
                <a:cs typeface="Cambria"/>
                <a:sym typeface="Cambria"/>
              </a:rPr>
              <a:t>: pretrained biomedical text encoder using discriminators (Kanakarajan, et al. 2021)</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7" name="Shape 617"/>
        <p:cNvGrpSpPr/>
        <p:nvPr/>
      </p:nvGrpSpPr>
      <p:grpSpPr>
        <a:xfrm>
          <a:off x="0" y="0"/>
          <a:ext cx="0" cy="0"/>
          <a:chOff x="0" y="0"/>
          <a:chExt cx="0" cy="0"/>
        </a:xfrm>
      </p:grpSpPr>
      <p:sp>
        <p:nvSpPr>
          <p:cNvPr id="618" name="Google Shape;618;p54"/>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Research Applications</a:t>
            </a:r>
            <a:endParaRPr b="1" sz="2000">
              <a:solidFill>
                <a:schemeClr val="lt1"/>
              </a:solidFill>
              <a:latin typeface="Cambria"/>
              <a:ea typeface="Cambria"/>
              <a:cs typeface="Cambria"/>
              <a:sym typeface="Cambria"/>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2" name="Shape 622"/>
        <p:cNvGrpSpPr/>
        <p:nvPr/>
      </p:nvGrpSpPr>
      <p:grpSpPr>
        <a:xfrm>
          <a:off x="0" y="0"/>
          <a:ext cx="0" cy="0"/>
          <a:chOff x="0" y="0"/>
          <a:chExt cx="0" cy="0"/>
        </a:xfrm>
      </p:grpSpPr>
      <p:sp>
        <p:nvSpPr>
          <p:cNvPr id="623" name="Google Shape;623;g239eda05974_0_61"/>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Understanding Public Sentiment</a:t>
            </a:r>
            <a:endParaRPr b="1" i="0" sz="3000" u="none" cap="none" strike="noStrike">
              <a:solidFill>
                <a:schemeClr val="lt1"/>
              </a:solidFill>
              <a:latin typeface="Cambria"/>
              <a:ea typeface="Cambria"/>
              <a:cs typeface="Cambria"/>
              <a:sym typeface="Cambria"/>
            </a:endParaRPr>
          </a:p>
        </p:txBody>
      </p:sp>
      <p:sp>
        <p:nvSpPr>
          <p:cNvPr id="624" name="Google Shape;624;g239eda05974_0_61"/>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g239eda05974_0_61"/>
          <p:cNvSpPr txBox="1"/>
          <p:nvPr/>
        </p:nvSpPr>
        <p:spPr>
          <a:xfrm>
            <a:off x="428675" y="1410575"/>
            <a:ext cx="5041500" cy="327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Kim et al. (2021) created a database of Tweets concerning solar energy in the US. Using a RoBERTa-based sentiment classification model their found:</a:t>
            </a:r>
            <a:endParaRPr/>
          </a:p>
          <a:p>
            <a:pPr indent="-298450" lvl="0" marL="285750" marR="0" rtl="0" algn="l">
              <a:lnSpc>
                <a:spcPct val="115000"/>
              </a:lnSpc>
              <a:spcBef>
                <a:spcPts val="0"/>
              </a:spcBef>
              <a:spcAft>
                <a:spcPts val="0"/>
              </a:spcAft>
              <a:buClr>
                <a:srgbClr val="000000"/>
              </a:buClr>
              <a:buSzPts val="1750"/>
              <a:buFont typeface="Arial"/>
              <a:buChar char="•"/>
            </a:pPr>
            <a:r>
              <a:rPr b="0" i="0" lang="en-GB" sz="1750" u="none" cap="none" strike="noStrike">
                <a:solidFill>
                  <a:schemeClr val="dk1"/>
                </a:solidFill>
                <a:latin typeface="Cambria"/>
                <a:ea typeface="Cambria"/>
                <a:cs typeface="Cambria"/>
                <a:sym typeface="Cambria"/>
              </a:rPr>
              <a:t>“Public opinion on solar energy is more positive in states with a larger share of Democratic voters”</a:t>
            </a:r>
            <a:endParaRPr sz="1600"/>
          </a:p>
          <a:p>
            <a:pPr indent="-298450" lvl="0" marL="285750" marR="0" rtl="0" algn="l">
              <a:lnSpc>
                <a:spcPct val="115000"/>
              </a:lnSpc>
              <a:spcBef>
                <a:spcPts val="0"/>
              </a:spcBef>
              <a:spcAft>
                <a:spcPts val="0"/>
              </a:spcAft>
              <a:buClr>
                <a:srgbClr val="000000"/>
              </a:buClr>
              <a:buSzPts val="1750"/>
              <a:buFont typeface="Arial"/>
              <a:buChar char="•"/>
            </a:pPr>
            <a:r>
              <a:rPr b="0" i="0" lang="en-GB" sz="1750" u="none" cap="none" strike="noStrike">
                <a:solidFill>
                  <a:schemeClr val="dk1"/>
                </a:solidFill>
                <a:latin typeface="Cambria"/>
                <a:ea typeface="Cambria"/>
                <a:cs typeface="Cambria"/>
                <a:sym typeface="Cambria"/>
              </a:rPr>
              <a:t>“Public sentiment toward solar energy is more positive in states with consumer-friendly net metering policies”</a:t>
            </a:r>
            <a:endParaRPr b="0" i="0" sz="1750" u="none" cap="none" strike="noStrike">
              <a:solidFill>
                <a:srgbClr val="000000"/>
              </a:solidFill>
              <a:latin typeface="Cambria"/>
              <a:ea typeface="Cambria"/>
              <a:cs typeface="Cambria"/>
              <a:sym typeface="Cambria"/>
            </a:endParaRPr>
          </a:p>
        </p:txBody>
      </p:sp>
      <p:sp>
        <p:nvSpPr>
          <p:cNvPr id="626" name="Google Shape;626;g239eda05974_0_61"/>
          <p:cNvSpPr txBox="1"/>
          <p:nvPr/>
        </p:nvSpPr>
        <p:spPr>
          <a:xfrm>
            <a:off x="0" y="4866501"/>
            <a:ext cx="91440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222222"/>
                </a:solidFill>
                <a:latin typeface="Arial"/>
                <a:ea typeface="Arial"/>
                <a:cs typeface="Arial"/>
                <a:sym typeface="Arial"/>
              </a:rPr>
              <a:t>Paper: Kim et al. (2021). Sustainability, 13(5), 2673.</a:t>
            </a:r>
            <a:endParaRPr b="0" i="0" sz="1200" u="none" cap="none" strike="noStrike">
              <a:solidFill>
                <a:srgbClr val="000000"/>
              </a:solidFill>
              <a:latin typeface="Arial"/>
              <a:ea typeface="Arial"/>
              <a:cs typeface="Arial"/>
              <a:sym typeface="Arial"/>
            </a:endParaRPr>
          </a:p>
        </p:txBody>
      </p:sp>
      <p:pic>
        <p:nvPicPr>
          <p:cNvPr id="627" name="Google Shape;627;g239eda05974_0_61"/>
          <p:cNvPicPr preferRelativeResize="0"/>
          <p:nvPr/>
        </p:nvPicPr>
        <p:blipFill rotWithShape="1">
          <a:blip r:embed="rId4">
            <a:alphaModFix/>
          </a:blip>
          <a:srcRect b="0" l="9901" r="0" t="0"/>
          <a:stretch/>
        </p:blipFill>
        <p:spPr>
          <a:xfrm>
            <a:off x="5470075" y="1252800"/>
            <a:ext cx="3383198" cy="2096610"/>
          </a:xfrm>
          <a:prstGeom prst="rect">
            <a:avLst/>
          </a:prstGeom>
          <a:noFill/>
          <a:ln>
            <a:noFill/>
          </a:ln>
        </p:spPr>
      </p:pic>
      <p:pic>
        <p:nvPicPr>
          <p:cNvPr descr="undefined" id="628" name="Google Shape;628;g239eda05974_0_61"/>
          <p:cNvPicPr preferRelativeResize="0"/>
          <p:nvPr/>
        </p:nvPicPr>
        <p:blipFill rotWithShape="1">
          <a:blip r:embed="rId5">
            <a:alphaModFix/>
          </a:blip>
          <a:srcRect b="30050" l="0" r="0" t="0"/>
          <a:stretch/>
        </p:blipFill>
        <p:spPr>
          <a:xfrm>
            <a:off x="5470075" y="3245776"/>
            <a:ext cx="3383201" cy="1594126"/>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2" name="Shape 632"/>
        <p:cNvGrpSpPr/>
        <p:nvPr/>
      </p:nvGrpSpPr>
      <p:grpSpPr>
        <a:xfrm>
          <a:off x="0" y="0"/>
          <a:ext cx="0" cy="0"/>
          <a:chOff x="0" y="0"/>
          <a:chExt cx="0" cy="0"/>
        </a:xfrm>
      </p:grpSpPr>
      <p:sp>
        <p:nvSpPr>
          <p:cNvPr id="633" name="Google Shape;633;p56"/>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Generating unseen data</a:t>
            </a:r>
            <a:endParaRPr b="1" i="0" sz="3000" u="none" cap="none" strike="noStrike">
              <a:solidFill>
                <a:schemeClr val="lt1"/>
              </a:solidFill>
              <a:latin typeface="Cambria"/>
              <a:ea typeface="Cambria"/>
              <a:cs typeface="Cambria"/>
              <a:sym typeface="Cambria"/>
            </a:endParaRPr>
          </a:p>
        </p:txBody>
      </p:sp>
      <p:sp>
        <p:nvSpPr>
          <p:cNvPr id="634" name="Google Shape;634;p56"/>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56"/>
          <p:cNvSpPr txBox="1"/>
          <p:nvPr/>
        </p:nvSpPr>
        <p:spPr>
          <a:xfrm>
            <a:off x="428675" y="1252800"/>
            <a:ext cx="6642833" cy="3370123"/>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Rives et al. (2021) trained a transformer model on 86 billion amino acids across 250 million protein sequences spanning evolutionary diversity</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Their results demonstrate how transformer models can generate new sequences that have not been seen before in nature but that are biologically active. This has a range of research implications:</a:t>
            </a:r>
            <a:endParaRPr/>
          </a:p>
          <a:p>
            <a:pPr indent="-285750" lvl="0" marL="28575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Cambria"/>
                <a:ea typeface="Cambria"/>
                <a:cs typeface="Cambria"/>
                <a:sym typeface="Cambria"/>
              </a:rPr>
              <a:t>Supervised prediction of mutational effect</a:t>
            </a:r>
            <a:endParaRPr/>
          </a:p>
          <a:p>
            <a:pPr indent="-285750" lvl="0" marL="28575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Cambria"/>
                <a:ea typeface="Cambria"/>
                <a:cs typeface="Cambria"/>
                <a:sym typeface="Cambria"/>
              </a:rPr>
              <a:t>Supervised prediction of secondary structure</a:t>
            </a:r>
            <a:endParaRPr/>
          </a:p>
          <a:p>
            <a:pPr indent="-285750" lvl="0" marL="285750" marR="0" rtl="0" algn="l">
              <a:lnSpc>
                <a:spcPct val="115000"/>
              </a:lnSpc>
              <a:spcBef>
                <a:spcPts val="0"/>
              </a:spcBef>
              <a:spcAft>
                <a:spcPts val="0"/>
              </a:spcAft>
              <a:buClr>
                <a:srgbClr val="000000"/>
              </a:buClr>
              <a:buSzPts val="1800"/>
              <a:buFont typeface="Arial"/>
              <a:buChar char="•"/>
            </a:pPr>
            <a:r>
              <a:rPr b="0" i="0" lang="en-GB" sz="1800" u="none" cap="none" strike="noStrike">
                <a:solidFill>
                  <a:schemeClr val="dk1"/>
                </a:solidFill>
                <a:latin typeface="Cambria"/>
                <a:ea typeface="Cambria"/>
                <a:cs typeface="Cambria"/>
                <a:sym typeface="Cambria"/>
              </a:rPr>
              <a:t>Improving features for long-range contact prediction</a:t>
            </a:r>
            <a:endParaRPr b="0" i="0" sz="1800" u="none" cap="none" strike="noStrike">
              <a:solidFill>
                <a:srgbClr val="000000"/>
              </a:solidFill>
              <a:latin typeface="Cambria"/>
              <a:ea typeface="Cambria"/>
              <a:cs typeface="Cambria"/>
              <a:sym typeface="Cambria"/>
            </a:endParaRPr>
          </a:p>
        </p:txBody>
      </p:sp>
      <p:sp>
        <p:nvSpPr>
          <p:cNvPr id="636" name="Google Shape;636;p56"/>
          <p:cNvSpPr txBox="1"/>
          <p:nvPr/>
        </p:nvSpPr>
        <p:spPr>
          <a:xfrm>
            <a:off x="0"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222222"/>
                </a:solidFill>
                <a:latin typeface="Arial"/>
                <a:ea typeface="Arial"/>
                <a:cs typeface="Arial"/>
                <a:sym typeface="Arial"/>
              </a:rPr>
              <a:t>Paper: </a:t>
            </a:r>
            <a:r>
              <a:rPr b="0" i="0" lang="en-GB" sz="1200" u="none" cap="none" strike="noStrike">
                <a:solidFill>
                  <a:schemeClr val="dk1"/>
                </a:solidFill>
                <a:latin typeface="Cambria"/>
                <a:ea typeface="Cambria"/>
                <a:cs typeface="Cambria"/>
                <a:sym typeface="Cambria"/>
              </a:rPr>
              <a:t>Rives et al. (2021) PNAS</a:t>
            </a:r>
            <a:r>
              <a:rPr b="0" i="0" lang="en-GB" sz="1200" u="none" cap="none" strike="noStrike">
                <a:solidFill>
                  <a:srgbClr val="222222"/>
                </a:solidFill>
                <a:latin typeface="Arial"/>
                <a:ea typeface="Arial"/>
                <a:cs typeface="Arial"/>
                <a:sym typeface="Arial"/>
              </a:rPr>
              <a:t>. 118(15). E2016239118.</a:t>
            </a:r>
            <a:endParaRPr b="0" i="0" sz="1200" u="none" cap="none" strike="noStrike">
              <a:solidFill>
                <a:srgbClr val="000000"/>
              </a:solidFill>
              <a:latin typeface="Arial"/>
              <a:ea typeface="Arial"/>
              <a:cs typeface="Arial"/>
              <a:sym typeface="Arial"/>
            </a:endParaRPr>
          </a:p>
        </p:txBody>
      </p:sp>
      <p:pic>
        <p:nvPicPr>
          <p:cNvPr id="637" name="Google Shape;637;p56"/>
          <p:cNvPicPr preferRelativeResize="0"/>
          <p:nvPr/>
        </p:nvPicPr>
        <p:blipFill rotWithShape="1">
          <a:blip r:embed="rId4">
            <a:alphaModFix/>
          </a:blip>
          <a:srcRect b="0" l="0" r="6128" t="0"/>
          <a:stretch/>
        </p:blipFill>
        <p:spPr>
          <a:xfrm>
            <a:off x="7071508" y="1232145"/>
            <a:ext cx="1781767" cy="1699083"/>
          </a:xfrm>
          <a:prstGeom prst="rect">
            <a:avLst/>
          </a:prstGeom>
          <a:noFill/>
          <a:ln>
            <a:noFill/>
          </a:ln>
        </p:spPr>
      </p:pic>
      <p:pic>
        <p:nvPicPr>
          <p:cNvPr id="638" name="Google Shape;638;p56"/>
          <p:cNvPicPr preferRelativeResize="0"/>
          <p:nvPr/>
        </p:nvPicPr>
        <p:blipFill rotWithShape="1">
          <a:blip r:embed="rId5">
            <a:alphaModFix/>
          </a:blip>
          <a:srcRect b="0" l="0" r="0" t="0"/>
          <a:stretch/>
        </p:blipFill>
        <p:spPr>
          <a:xfrm>
            <a:off x="7071508" y="2931228"/>
            <a:ext cx="1781767" cy="191461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2" name="Shape 642"/>
        <p:cNvGrpSpPr/>
        <p:nvPr/>
      </p:nvGrpSpPr>
      <p:grpSpPr>
        <a:xfrm>
          <a:off x="0" y="0"/>
          <a:ext cx="0" cy="0"/>
          <a:chOff x="0" y="0"/>
          <a:chExt cx="0" cy="0"/>
        </a:xfrm>
      </p:grpSpPr>
      <p:sp>
        <p:nvSpPr>
          <p:cNvPr id="643" name="Google Shape;643;p57"/>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Clustering Topics</a:t>
            </a:r>
            <a:endParaRPr b="1" i="0" sz="3000" u="none" cap="none" strike="noStrike">
              <a:solidFill>
                <a:schemeClr val="lt1"/>
              </a:solidFill>
              <a:latin typeface="Cambria"/>
              <a:ea typeface="Cambria"/>
              <a:cs typeface="Cambria"/>
              <a:sym typeface="Cambria"/>
            </a:endParaRPr>
          </a:p>
        </p:txBody>
      </p:sp>
      <p:sp>
        <p:nvSpPr>
          <p:cNvPr id="644" name="Google Shape;644;p57"/>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7"/>
          <p:cNvSpPr txBox="1"/>
          <p:nvPr/>
        </p:nvSpPr>
        <p:spPr>
          <a:xfrm>
            <a:off x="428675" y="1703225"/>
            <a:ext cx="2651100" cy="269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Xu et al. clustered Twitter posts concerning COVID-19 and investigated the temporal changes in these topics throughout different stages of the pandemic</a:t>
            </a:r>
            <a:endParaRPr/>
          </a:p>
        </p:txBody>
      </p:sp>
      <p:sp>
        <p:nvSpPr>
          <p:cNvPr id="646" name="Google Shape;646;p57"/>
          <p:cNvSpPr txBox="1"/>
          <p:nvPr/>
        </p:nvSpPr>
        <p:spPr>
          <a:xfrm>
            <a:off x="0"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222222"/>
                </a:solidFill>
                <a:latin typeface="Arial"/>
                <a:ea typeface="Arial"/>
                <a:cs typeface="Arial"/>
                <a:sym typeface="Arial"/>
              </a:rPr>
              <a:t>Paper: </a:t>
            </a:r>
            <a:r>
              <a:rPr b="0" i="0" lang="en-GB" sz="1200" u="none" cap="none" strike="noStrike">
                <a:solidFill>
                  <a:schemeClr val="dk1"/>
                </a:solidFill>
                <a:latin typeface="Cambria"/>
                <a:ea typeface="Cambria"/>
                <a:cs typeface="Cambria"/>
                <a:sym typeface="Cambria"/>
              </a:rPr>
              <a:t>Xu et al. (2022). Jmir Infodemiology, 2(2), e41198</a:t>
            </a:r>
            <a:endParaRPr b="0" i="0" sz="1200" u="none" cap="none" strike="noStrike">
              <a:solidFill>
                <a:srgbClr val="000000"/>
              </a:solidFill>
              <a:latin typeface="Arial"/>
              <a:ea typeface="Arial"/>
              <a:cs typeface="Arial"/>
              <a:sym typeface="Arial"/>
            </a:endParaRPr>
          </a:p>
        </p:txBody>
      </p:sp>
      <p:pic>
        <p:nvPicPr>
          <p:cNvPr id="647" name="Google Shape;647;p57"/>
          <p:cNvPicPr preferRelativeResize="0"/>
          <p:nvPr/>
        </p:nvPicPr>
        <p:blipFill rotWithShape="1">
          <a:blip r:embed="rId4">
            <a:alphaModFix/>
          </a:blip>
          <a:srcRect b="10778" l="0" r="0" t="0"/>
          <a:stretch/>
        </p:blipFill>
        <p:spPr>
          <a:xfrm>
            <a:off x="3079889" y="1252800"/>
            <a:ext cx="5773386" cy="35930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1" name="Shape 651"/>
        <p:cNvGrpSpPr/>
        <p:nvPr/>
      </p:nvGrpSpPr>
      <p:grpSpPr>
        <a:xfrm>
          <a:off x="0" y="0"/>
          <a:ext cx="0" cy="0"/>
          <a:chOff x="0" y="0"/>
          <a:chExt cx="0" cy="0"/>
        </a:xfrm>
      </p:grpSpPr>
      <p:sp>
        <p:nvSpPr>
          <p:cNvPr id="652" name="Google Shape;652;g239d9b5c0a5_0_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Clustering topics</a:t>
            </a:r>
            <a:endParaRPr b="1" i="0" sz="3000" u="none" cap="none" strike="noStrike">
              <a:solidFill>
                <a:schemeClr val="lt1"/>
              </a:solidFill>
              <a:latin typeface="Cambria"/>
              <a:ea typeface="Cambria"/>
              <a:cs typeface="Cambria"/>
              <a:sym typeface="Cambria"/>
            </a:endParaRPr>
          </a:p>
        </p:txBody>
      </p:sp>
      <p:sp>
        <p:nvSpPr>
          <p:cNvPr id="653" name="Google Shape;653;g239d9b5c0a5_0_0"/>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39d9b5c0a5_0_0"/>
          <p:cNvSpPr txBox="1"/>
          <p:nvPr/>
        </p:nvSpPr>
        <p:spPr>
          <a:xfrm>
            <a:off x="428675" y="2120100"/>
            <a:ext cx="28338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lang="en-GB" sz="1800">
                <a:latin typeface="Cambria"/>
                <a:ea typeface="Cambria"/>
                <a:cs typeface="Cambria"/>
                <a:sym typeface="Cambria"/>
              </a:rPr>
              <a:t>Sarkar et al. (2022) et al. used posts and comments on Reddit to </a:t>
            </a:r>
            <a:r>
              <a:rPr lang="en-GB" sz="1800">
                <a:latin typeface="Cambria"/>
                <a:ea typeface="Cambria"/>
                <a:cs typeface="Cambria"/>
                <a:sym typeface="Cambria"/>
              </a:rPr>
              <a:t>assess</a:t>
            </a:r>
            <a:r>
              <a:rPr lang="en-GB" sz="1800">
                <a:latin typeface="Cambria"/>
                <a:ea typeface="Cambria"/>
                <a:cs typeface="Cambria"/>
                <a:sym typeface="Cambria"/>
              </a:rPr>
              <a:t> how mental health is discussed on social media</a:t>
            </a:r>
            <a:endParaRPr sz="1800">
              <a:latin typeface="Cambria"/>
              <a:ea typeface="Cambria"/>
              <a:cs typeface="Cambria"/>
              <a:sym typeface="Cambria"/>
            </a:endParaRPr>
          </a:p>
        </p:txBody>
      </p:sp>
      <p:sp>
        <p:nvSpPr>
          <p:cNvPr id="655" name="Google Shape;655;g239d9b5c0a5_0_0"/>
          <p:cNvSpPr txBox="1"/>
          <p:nvPr/>
        </p:nvSpPr>
        <p:spPr>
          <a:xfrm>
            <a:off x="0" y="4866501"/>
            <a:ext cx="9144000" cy="27690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222222"/>
                </a:solidFill>
                <a:latin typeface="Arial"/>
                <a:ea typeface="Arial"/>
                <a:cs typeface="Arial"/>
                <a:sym typeface="Arial"/>
              </a:rPr>
              <a:t>Paper: </a:t>
            </a:r>
            <a:r>
              <a:rPr lang="en-GB" sz="1200">
                <a:solidFill>
                  <a:srgbClr val="222222"/>
                </a:solidFill>
              </a:rPr>
              <a:t>Sarkar et al. (2022). (ASONAM) (pp. 427-435). IEEE.</a:t>
            </a:r>
            <a:endParaRPr b="0" i="0" sz="1200" u="none" cap="none" strike="noStrike">
              <a:solidFill>
                <a:srgbClr val="000000"/>
              </a:solidFill>
              <a:latin typeface="Arial"/>
              <a:ea typeface="Arial"/>
              <a:cs typeface="Arial"/>
              <a:sym typeface="Arial"/>
            </a:endParaRPr>
          </a:p>
        </p:txBody>
      </p:sp>
      <p:pic>
        <p:nvPicPr>
          <p:cNvPr id="656" name="Google Shape;656;g239d9b5c0a5_0_0"/>
          <p:cNvPicPr preferRelativeResize="0"/>
          <p:nvPr/>
        </p:nvPicPr>
        <p:blipFill>
          <a:blip r:embed="rId4">
            <a:alphaModFix/>
          </a:blip>
          <a:stretch>
            <a:fillRect/>
          </a:stretch>
        </p:blipFill>
        <p:spPr>
          <a:xfrm>
            <a:off x="3262524" y="1261376"/>
            <a:ext cx="5590752" cy="35931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0" name="Shape 660"/>
        <p:cNvGrpSpPr/>
        <p:nvPr/>
      </p:nvGrpSpPr>
      <p:grpSpPr>
        <a:xfrm>
          <a:off x="0" y="0"/>
          <a:ext cx="0" cy="0"/>
          <a:chOff x="0" y="0"/>
          <a:chExt cx="0" cy="0"/>
        </a:xfrm>
      </p:grpSpPr>
      <p:sp>
        <p:nvSpPr>
          <p:cNvPr id="661" name="Google Shape;661;p58"/>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Generating Code</a:t>
            </a:r>
            <a:endParaRPr b="1" i="0" sz="3000" u="none" cap="none" strike="noStrike">
              <a:solidFill>
                <a:schemeClr val="lt1"/>
              </a:solidFill>
              <a:latin typeface="Cambria"/>
              <a:ea typeface="Cambria"/>
              <a:cs typeface="Cambria"/>
              <a:sym typeface="Cambria"/>
            </a:endParaRPr>
          </a:p>
        </p:txBody>
      </p:sp>
      <p:sp>
        <p:nvSpPr>
          <p:cNvPr id="662" name="Google Shape;662;p58"/>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8"/>
          <p:cNvSpPr txBox="1"/>
          <p:nvPr/>
        </p:nvSpPr>
        <p:spPr>
          <a:xfrm>
            <a:off x="428675" y="1252800"/>
            <a:ext cx="4143300" cy="364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lang="en-GB" sz="1800">
                <a:solidFill>
                  <a:schemeClr val="dk1"/>
                </a:solidFill>
                <a:latin typeface="Cambria"/>
                <a:ea typeface="Cambria"/>
                <a:cs typeface="Cambria"/>
                <a:sym typeface="Cambria"/>
              </a:rPr>
              <a:t>C</a:t>
            </a:r>
            <a:r>
              <a:rPr b="0" i="0" lang="en-GB" sz="1800" u="none" cap="none" strike="noStrike">
                <a:solidFill>
                  <a:schemeClr val="dk1"/>
                </a:solidFill>
                <a:latin typeface="Cambria"/>
                <a:ea typeface="Cambria"/>
                <a:cs typeface="Cambria"/>
                <a:sym typeface="Cambria"/>
              </a:rPr>
              <a:t>limate change researchers could prompt ChatGPT to provide a Python script for predicting organic carbon aerosol concentrations based on variables such as concentrations of other aerosol pollutants and meteorological conditions</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ChatGPT can also help customize code including data splitting, cross-validation, and  hyperparameter optimization</a:t>
            </a:r>
            <a:endParaRPr/>
          </a:p>
        </p:txBody>
      </p:sp>
      <p:sp>
        <p:nvSpPr>
          <p:cNvPr id="664" name="Google Shape;664;p58"/>
          <p:cNvSpPr txBox="1"/>
          <p:nvPr/>
        </p:nvSpPr>
        <p:spPr>
          <a:xfrm>
            <a:off x="0" y="4866501"/>
            <a:ext cx="9144000" cy="276999"/>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200"/>
              <a:buFont typeface="Arial"/>
              <a:buNone/>
            </a:pPr>
            <a:r>
              <a:rPr b="0" i="0" lang="en-GB" sz="1200" u="none" cap="none" strike="noStrike">
                <a:solidFill>
                  <a:srgbClr val="222222"/>
                </a:solidFill>
                <a:latin typeface="Arial"/>
                <a:ea typeface="Arial"/>
                <a:cs typeface="Arial"/>
                <a:sym typeface="Arial"/>
              </a:rPr>
              <a:t>Paper: Zhu, J. J. at al., (2023). Environmental Science &amp; Technology.</a:t>
            </a:r>
            <a:endParaRPr b="0" i="0" sz="1200" u="none" cap="none" strike="noStrike">
              <a:solidFill>
                <a:srgbClr val="000000"/>
              </a:solidFill>
              <a:latin typeface="Arial"/>
              <a:ea typeface="Arial"/>
              <a:cs typeface="Arial"/>
              <a:sym typeface="Arial"/>
            </a:endParaRPr>
          </a:p>
        </p:txBody>
      </p:sp>
      <p:pic>
        <p:nvPicPr>
          <p:cNvPr id="665" name="Google Shape;665;p58"/>
          <p:cNvPicPr preferRelativeResize="0"/>
          <p:nvPr/>
        </p:nvPicPr>
        <p:blipFill rotWithShape="1">
          <a:blip r:embed="rId4">
            <a:alphaModFix/>
          </a:blip>
          <a:srcRect b="0" l="0" r="0" t="0"/>
          <a:stretch/>
        </p:blipFill>
        <p:spPr>
          <a:xfrm>
            <a:off x="4571998" y="1592122"/>
            <a:ext cx="4281275" cy="29143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6"/>
          <p:cNvSpPr txBox="1"/>
          <p:nvPr/>
        </p:nvSpPr>
        <p:spPr>
          <a:xfrm>
            <a:off x="230575" y="1754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Sentiment analysis</a:t>
            </a:r>
            <a:endParaRPr b="1" i="0" sz="3000" u="none" cap="none" strike="noStrike">
              <a:solidFill>
                <a:schemeClr val="lt1"/>
              </a:solidFill>
              <a:latin typeface="Cambria"/>
              <a:ea typeface="Cambria"/>
              <a:cs typeface="Cambria"/>
              <a:sym typeface="Cambria"/>
            </a:endParaRPr>
          </a:p>
        </p:txBody>
      </p:sp>
      <p:sp>
        <p:nvSpPr>
          <p:cNvPr id="133" name="Google Shape;133;p6"/>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6"/>
          <p:cNvSpPr txBox="1"/>
          <p:nvPr/>
        </p:nvSpPr>
        <p:spPr>
          <a:xfrm>
            <a:off x="428675" y="1252800"/>
            <a:ext cx="5338525" cy="368867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Sentiment analysis (SA) involves extracting information pertaining to feelings or view-points</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Traditional SA approaches include lexicon-based models and supervised machine ML. However, these lack the nuanced understanding of human language</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rgbClr val="000000"/>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Cambria"/>
                <a:ea typeface="Cambria"/>
                <a:cs typeface="Cambria"/>
                <a:sym typeface="Cambria"/>
              </a:rPr>
              <a:t>The large training datasets and training techniques enable LLMs to represent sentiment from text more accurately. For example, BERT scores an extremely high accuracy when standard classification tasks</a:t>
            </a:r>
            <a:endParaRPr/>
          </a:p>
        </p:txBody>
      </p:sp>
      <p:graphicFrame>
        <p:nvGraphicFramePr>
          <p:cNvPr id="135" name="Google Shape;135;p6"/>
          <p:cNvGraphicFramePr/>
          <p:nvPr/>
        </p:nvGraphicFramePr>
        <p:xfrm>
          <a:off x="5918400" y="1242672"/>
          <a:ext cx="3000000" cy="3000000"/>
        </p:xfrm>
        <a:graphic>
          <a:graphicData uri="http://schemas.openxmlformats.org/drawingml/2006/table">
            <a:tbl>
              <a:tblPr>
                <a:noFill/>
                <a:tableStyleId>{9CE1EED1-3DE2-4C46-91E3-091041C55236}</a:tableStyleId>
              </a:tblPr>
              <a:tblGrid>
                <a:gridCol w="1467450"/>
                <a:gridCol w="1467450"/>
              </a:tblGrid>
              <a:tr h="657000">
                <a:tc>
                  <a:txBody>
                    <a:bodyPr/>
                    <a:lstStyle/>
                    <a:p>
                      <a:pPr indent="0" lvl="0" marL="0" marR="0" rtl="0" algn="ctr">
                        <a:lnSpc>
                          <a:spcPct val="100000"/>
                        </a:lnSpc>
                        <a:spcBef>
                          <a:spcPts val="0"/>
                        </a:spcBef>
                        <a:spcAft>
                          <a:spcPts val="0"/>
                        </a:spcAft>
                        <a:buNone/>
                      </a:pPr>
                      <a:r>
                        <a:rPr b="1" lang="en-GB" sz="1400" u="none" cap="none" strike="noStrike"/>
                        <a:t>Sentence</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b="1" lang="en-GB" sz="1400" u="none" cap="none" strike="noStrike"/>
                        <a:t>Emotion</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522550">
                <a:tc>
                  <a:txBody>
                    <a:bodyPr/>
                    <a:lstStyle/>
                    <a:p>
                      <a:pPr indent="0" lvl="0" marL="0" marR="0" rtl="0" algn="ctr">
                        <a:lnSpc>
                          <a:spcPct val="100000"/>
                        </a:lnSpc>
                        <a:spcBef>
                          <a:spcPts val="0"/>
                        </a:spcBef>
                        <a:spcAft>
                          <a:spcPts val="0"/>
                        </a:spcAft>
                        <a:buNone/>
                      </a:pPr>
                      <a:r>
                        <a:rPr lang="en-GB" sz="1400" u="none" cap="none" strike="noStrike"/>
                        <a:t>"I won the competition!"</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Joy</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37725">
                <a:tc>
                  <a:txBody>
                    <a:bodyPr/>
                    <a:lstStyle/>
                    <a:p>
                      <a:pPr indent="0" lvl="0" marL="0" marR="0" rtl="0" algn="ctr">
                        <a:lnSpc>
                          <a:spcPct val="100000"/>
                        </a:lnSpc>
                        <a:spcBef>
                          <a:spcPts val="0"/>
                        </a:spcBef>
                        <a:spcAft>
                          <a:spcPts val="0"/>
                        </a:spcAft>
                        <a:buNone/>
                      </a:pPr>
                      <a:r>
                        <a:rPr lang="en-GB" sz="1400" u="none" cap="none" strike="noStrike"/>
                        <a:t>"My heart is broken into pieces."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Sadness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35650">
                <a:tc>
                  <a:txBody>
                    <a:bodyPr/>
                    <a:lstStyle/>
                    <a:p>
                      <a:pPr indent="0" lvl="0" marL="0" marR="0" rtl="0" algn="ctr">
                        <a:lnSpc>
                          <a:spcPct val="100000"/>
                        </a:lnSpc>
                        <a:spcBef>
                          <a:spcPts val="0"/>
                        </a:spcBef>
                        <a:spcAft>
                          <a:spcPts val="0"/>
                        </a:spcAft>
                        <a:buNone/>
                      </a:pPr>
                      <a:r>
                        <a:rPr lang="en-GB" sz="1400" u="none" cap="none" strike="noStrike"/>
                        <a:t>"You betrayed my trust."</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Anger</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950225">
                <a:tc>
                  <a:txBody>
                    <a:bodyPr/>
                    <a:lstStyle/>
                    <a:p>
                      <a:pPr indent="0" lvl="0" marL="0" marR="0" rtl="0" algn="ctr">
                        <a:lnSpc>
                          <a:spcPct val="100000"/>
                        </a:lnSpc>
                        <a:spcBef>
                          <a:spcPts val="0"/>
                        </a:spcBef>
                        <a:spcAft>
                          <a:spcPts val="0"/>
                        </a:spcAft>
                        <a:buNone/>
                      </a:pPr>
                      <a:r>
                        <a:rPr lang="en-GB" sz="1400" u="none" cap="none" strike="noStrike"/>
                        <a:t>"This movie is so heart-warming."</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Love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9" name="Shape 669"/>
        <p:cNvGrpSpPr/>
        <p:nvPr/>
      </p:nvGrpSpPr>
      <p:grpSpPr>
        <a:xfrm>
          <a:off x="0" y="0"/>
          <a:ext cx="0" cy="0"/>
          <a:chOff x="0" y="0"/>
          <a:chExt cx="0" cy="0"/>
        </a:xfrm>
      </p:grpSpPr>
      <p:sp>
        <p:nvSpPr>
          <p:cNvPr id="670" name="Google Shape;670;p59"/>
          <p:cNvSpPr txBox="1"/>
          <p:nvPr>
            <p:ph type="ctrTitle"/>
          </p:nvPr>
        </p:nvSpPr>
        <p:spPr>
          <a:xfrm>
            <a:off x="390525" y="1819275"/>
            <a:ext cx="8222100" cy="2200634"/>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Break time</a:t>
            </a:r>
            <a:endParaRPr b="1" sz="3000">
              <a:solidFill>
                <a:schemeClr val="lt1"/>
              </a:solidFill>
              <a:latin typeface="Cambria"/>
              <a:ea typeface="Cambria"/>
              <a:cs typeface="Cambria"/>
              <a:sym typeface="Cambria"/>
            </a:endParaRPr>
          </a:p>
          <a:p>
            <a:pPr indent="0" lvl="0" marL="0" rtl="0" algn="l">
              <a:lnSpc>
                <a:spcPct val="100000"/>
              </a:lnSpc>
              <a:spcBef>
                <a:spcPts val="0"/>
              </a:spcBef>
              <a:spcAft>
                <a:spcPts val="0"/>
              </a:spcAft>
              <a:buSzPts val="5200"/>
              <a:buNone/>
            </a:pPr>
            <a:r>
              <a:t/>
            </a:r>
            <a:endParaRPr b="1" sz="3000">
              <a:solidFill>
                <a:schemeClr val="lt1"/>
              </a:solidFill>
              <a:latin typeface="Cambria"/>
              <a:ea typeface="Cambria"/>
              <a:cs typeface="Cambria"/>
              <a:sym typeface="Cambria"/>
            </a:endParaRPr>
          </a:p>
          <a:p>
            <a:pPr indent="0" lvl="0" marL="0" rtl="0" algn="l">
              <a:lnSpc>
                <a:spcPct val="100000"/>
              </a:lnSpc>
              <a:spcBef>
                <a:spcPts val="0"/>
              </a:spcBef>
              <a:spcAft>
                <a:spcPts val="0"/>
              </a:spcAft>
              <a:buSzPts val="5200"/>
              <a:buNone/>
            </a:pPr>
            <a:r>
              <a:rPr b="1" lang="en-GB" sz="3000">
                <a:solidFill>
                  <a:schemeClr val="lt1"/>
                </a:solidFill>
                <a:latin typeface="Cambria"/>
                <a:ea typeface="Cambria"/>
                <a:cs typeface="Cambria"/>
                <a:sym typeface="Cambria"/>
              </a:rPr>
              <a:t>To follow along in the hands-on lab, the </a:t>
            </a:r>
            <a:r>
              <a:rPr b="1" lang="en-GB" sz="3000">
                <a:solidFill>
                  <a:schemeClr val="lt1"/>
                </a:solidFill>
                <a:latin typeface="Cambria"/>
                <a:ea typeface="Cambria"/>
                <a:cs typeface="Cambria"/>
                <a:sym typeface="Cambria"/>
              </a:rPr>
              <a:t>workbook</a:t>
            </a:r>
            <a:r>
              <a:rPr b="1" lang="en-GB" sz="3000">
                <a:solidFill>
                  <a:schemeClr val="lt1"/>
                </a:solidFill>
                <a:latin typeface="Cambria"/>
                <a:ea typeface="Cambria"/>
                <a:cs typeface="Cambria"/>
                <a:sym typeface="Cambria"/>
              </a:rPr>
              <a:t> can be found at: </a:t>
            </a:r>
            <a:r>
              <a:rPr b="1" lang="en-GB" sz="3000" u="sng">
                <a:solidFill>
                  <a:schemeClr val="hlink"/>
                </a:solidFill>
                <a:latin typeface="Cambria"/>
                <a:ea typeface="Cambria"/>
                <a:cs typeface="Cambria"/>
                <a:sym typeface="Cambria"/>
                <a:hlinkClick r:id="rId4"/>
              </a:rPr>
              <a:t>https://tinyurl.com/ainlplab</a:t>
            </a:r>
            <a:r>
              <a:rPr b="1" lang="en-GB" sz="3000">
                <a:solidFill>
                  <a:schemeClr val="lt1"/>
                </a:solidFill>
                <a:latin typeface="Cambria"/>
                <a:ea typeface="Cambria"/>
                <a:cs typeface="Cambria"/>
                <a:sym typeface="Cambria"/>
              </a:rPr>
              <a:t> </a:t>
            </a:r>
            <a:endParaRPr b="1" sz="3000">
              <a:solidFill>
                <a:schemeClr val="lt1"/>
              </a:solidFill>
              <a:latin typeface="Cambria"/>
              <a:ea typeface="Cambria"/>
              <a:cs typeface="Cambria"/>
              <a:sym typeface="Cambri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74" name="Shape 674"/>
        <p:cNvGrpSpPr/>
        <p:nvPr/>
      </p:nvGrpSpPr>
      <p:grpSpPr>
        <a:xfrm>
          <a:off x="0" y="0"/>
          <a:ext cx="0" cy="0"/>
          <a:chOff x="0" y="0"/>
          <a:chExt cx="0" cy="0"/>
        </a:xfrm>
      </p:grpSpPr>
      <p:sp>
        <p:nvSpPr>
          <p:cNvPr id="675" name="Google Shape;675;g239eda05974_0_53"/>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Next Sentence Prediction</a:t>
            </a:r>
            <a:endParaRPr b="1" i="0" sz="3000" u="none" cap="none" strike="noStrike">
              <a:solidFill>
                <a:schemeClr val="lt1"/>
              </a:solidFill>
              <a:latin typeface="Cambria"/>
              <a:ea typeface="Cambria"/>
              <a:cs typeface="Cambria"/>
              <a:sym typeface="Cambria"/>
            </a:endParaRPr>
          </a:p>
        </p:txBody>
      </p:sp>
      <p:sp>
        <p:nvSpPr>
          <p:cNvPr id="676" name="Google Shape;676;g239eda05974_0_53"/>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g239eda05974_0_53"/>
          <p:cNvSpPr txBox="1"/>
          <p:nvPr/>
        </p:nvSpPr>
        <p:spPr>
          <a:xfrm>
            <a:off x="428675" y="1252800"/>
            <a:ext cx="8424600" cy="3267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To enhance BERT's understanding of sentence relationships, NSP (Next Sentence Prediction) is utilized, involving predicting if a given sentence follows the previous one. During training, a mix of 50% correct sentence pairs and 50% random sentence pairs is employed, aiding BERT in improving its next sentence prediction accuracy.</a:t>
            </a:r>
            <a:endParaRPr/>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rPr b="0" i="0" lang="en-GB" sz="1800" u="none" cap="none" strike="noStrike">
                <a:solidFill>
                  <a:schemeClr val="dk1"/>
                </a:solidFill>
                <a:latin typeface="Cambria"/>
                <a:ea typeface="Cambria"/>
                <a:cs typeface="Cambria"/>
                <a:sym typeface="Cambria"/>
              </a:rPr>
              <a:t>Next Sentence Prediction Example:</a:t>
            </a:r>
            <a:endParaRPr/>
          </a:p>
          <a:p>
            <a:pPr indent="0" lvl="0" marL="0" marR="0" rtl="0" algn="l">
              <a:lnSpc>
                <a:spcPct val="115000"/>
              </a:lnSpc>
              <a:spcBef>
                <a:spcPts val="0"/>
              </a:spcBef>
              <a:spcAft>
                <a:spcPts val="0"/>
              </a:spcAft>
              <a:buNone/>
            </a:pPr>
            <a:r>
              <a:rPr b="1" i="0" lang="en-GB" sz="1800" u="none" cap="none" strike="noStrike">
                <a:solidFill>
                  <a:schemeClr val="dk1"/>
                </a:solidFill>
                <a:latin typeface="Cambria"/>
                <a:ea typeface="Cambria"/>
                <a:cs typeface="Cambria"/>
                <a:sym typeface="Cambria"/>
              </a:rPr>
              <a:t>Correct sentence pair</a:t>
            </a:r>
            <a:r>
              <a:rPr b="0" i="0" lang="en-GB" sz="1800" u="none" cap="none" strike="noStrike">
                <a:solidFill>
                  <a:schemeClr val="dk1"/>
                </a:solidFill>
                <a:latin typeface="Cambria"/>
                <a:ea typeface="Cambria"/>
                <a:cs typeface="Cambria"/>
                <a:sym typeface="Cambria"/>
              </a:rPr>
              <a:t>: Jim went fishing. He caught a wide mouth bass. </a:t>
            </a:r>
            <a:endParaRPr/>
          </a:p>
          <a:p>
            <a:pPr indent="0" lvl="0" marL="0" marR="0" rtl="0" algn="l">
              <a:lnSpc>
                <a:spcPct val="115000"/>
              </a:lnSpc>
              <a:spcBef>
                <a:spcPts val="0"/>
              </a:spcBef>
              <a:spcAft>
                <a:spcPts val="0"/>
              </a:spcAft>
              <a:buNone/>
            </a:pPr>
            <a:r>
              <a:rPr b="1" i="0" lang="en-GB" sz="1800" u="none" cap="none" strike="noStrike">
                <a:solidFill>
                  <a:schemeClr val="dk1"/>
                </a:solidFill>
                <a:latin typeface="Cambria"/>
                <a:ea typeface="Cambria"/>
                <a:cs typeface="Cambria"/>
                <a:sym typeface="Cambria"/>
              </a:rPr>
              <a:t>Incorrect sentence pair</a:t>
            </a:r>
            <a:r>
              <a:rPr b="0" i="0" lang="en-GB" sz="1800" u="none" cap="none" strike="noStrike">
                <a:solidFill>
                  <a:schemeClr val="dk1"/>
                </a:solidFill>
                <a:latin typeface="Cambria"/>
                <a:ea typeface="Cambria"/>
                <a:cs typeface="Cambria"/>
                <a:sym typeface="Cambria"/>
              </a:rPr>
              <a:t>: Simon likes </a:t>
            </a:r>
            <a:r>
              <a:rPr lang="en-GB" sz="1800">
                <a:solidFill>
                  <a:schemeClr val="dk1"/>
                </a:solidFill>
                <a:latin typeface="Cambria"/>
                <a:ea typeface="Cambria"/>
                <a:cs typeface="Cambria"/>
                <a:sym typeface="Cambria"/>
              </a:rPr>
              <a:t>roller coasters</a:t>
            </a:r>
            <a:r>
              <a:rPr b="0" i="0" lang="en-GB" sz="1800" u="none" cap="none" strike="noStrike">
                <a:solidFill>
                  <a:schemeClr val="dk1"/>
                </a:solidFill>
                <a:latin typeface="Cambria"/>
                <a:ea typeface="Cambria"/>
                <a:cs typeface="Cambria"/>
                <a:sym typeface="Cambria"/>
              </a:rPr>
              <a:t>. Birds have feathers. </a:t>
            </a:r>
            <a:endParaRPr/>
          </a:p>
          <a:p>
            <a:pPr indent="0" lvl="0" marL="0" marR="0" rtl="0" algn="l">
              <a:lnSpc>
                <a:spcPct val="115000"/>
              </a:lnSpc>
              <a:spcBef>
                <a:spcPts val="0"/>
              </a:spcBef>
              <a:spcAft>
                <a:spcPts val="0"/>
              </a:spcAft>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81" name="Shape 681"/>
        <p:cNvGrpSpPr/>
        <p:nvPr/>
      </p:nvGrpSpPr>
      <p:grpSpPr>
        <a:xfrm>
          <a:off x="0" y="0"/>
          <a:ext cx="0" cy="0"/>
          <a:chOff x="0" y="0"/>
          <a:chExt cx="0" cy="0"/>
        </a:xfrm>
      </p:grpSpPr>
      <p:sp>
        <p:nvSpPr>
          <p:cNvPr id="682" name="Google Shape;682;p32"/>
          <p:cNvSpPr txBox="1"/>
          <p:nvPr/>
        </p:nvSpPr>
        <p:spPr>
          <a:xfrm>
            <a:off x="230575" y="189850"/>
            <a:ext cx="7350000" cy="64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Transformer Architecture </a:t>
            </a:r>
            <a:endParaRPr b="1" i="0" sz="3000" u="none" cap="none" strike="noStrike">
              <a:solidFill>
                <a:schemeClr val="lt1"/>
              </a:solidFill>
              <a:latin typeface="Cambria"/>
              <a:ea typeface="Cambria"/>
              <a:cs typeface="Cambria"/>
              <a:sym typeface="Cambria"/>
            </a:endParaRPr>
          </a:p>
        </p:txBody>
      </p:sp>
      <p:sp>
        <p:nvSpPr>
          <p:cNvPr id="683" name="Google Shape;683;p32"/>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2"/>
          <p:cNvSpPr txBox="1"/>
          <p:nvPr/>
        </p:nvSpPr>
        <p:spPr>
          <a:xfrm>
            <a:off x="428675" y="1252800"/>
            <a:ext cx="4356685" cy="3529397"/>
          </a:xfrm>
          <a:prstGeom prst="rect">
            <a:avLst/>
          </a:prstGeom>
          <a:noFill/>
          <a:ln>
            <a:noFill/>
          </a:ln>
        </p:spPr>
        <p:txBody>
          <a:bodyPr anchorCtr="0" anchor="ctr" bIns="91425" lIns="91425" spcFirstLastPara="1" rIns="91425" wrap="square" tIns="91425">
            <a:spAutoFit/>
          </a:bodyPr>
          <a:lstStyle/>
          <a:p>
            <a:pPr indent="-342900" lvl="0" marL="342900" marR="0" rtl="0" algn="l">
              <a:lnSpc>
                <a:spcPct val="115000"/>
              </a:lnSpc>
              <a:spcBef>
                <a:spcPts val="0"/>
              </a:spcBef>
              <a:spcAft>
                <a:spcPts val="0"/>
              </a:spcAft>
              <a:buClr>
                <a:srgbClr val="000000"/>
              </a:buClr>
              <a:buSzPts val="1350"/>
              <a:buFont typeface="Arial"/>
              <a:buAutoNum type="arabicPeriod"/>
            </a:pPr>
            <a:r>
              <a:rPr b="0" i="0" lang="en-GB" sz="1350" u="none" cap="none" strike="noStrike">
                <a:solidFill>
                  <a:schemeClr val="dk1"/>
                </a:solidFill>
                <a:latin typeface="Cambria"/>
                <a:ea typeface="Cambria"/>
                <a:cs typeface="Cambria"/>
                <a:sym typeface="Cambria"/>
              </a:rPr>
              <a:t>The input sequence is transformed into Embeddings (with Position Encoding) and passed to the Encoder</a:t>
            </a:r>
            <a:endParaRPr/>
          </a:p>
          <a:p>
            <a:pPr indent="-342900" lvl="0" marL="342900" marR="0" rtl="0" algn="l">
              <a:lnSpc>
                <a:spcPct val="115000"/>
              </a:lnSpc>
              <a:spcBef>
                <a:spcPts val="0"/>
              </a:spcBef>
              <a:spcAft>
                <a:spcPts val="0"/>
              </a:spcAft>
              <a:buClr>
                <a:srgbClr val="000000"/>
              </a:buClr>
              <a:buSzPts val="1350"/>
              <a:buFont typeface="Arial"/>
              <a:buAutoNum type="arabicPeriod"/>
            </a:pPr>
            <a:r>
              <a:rPr b="0" i="0" lang="en-GB" sz="1350" u="none" cap="none" strike="noStrike">
                <a:solidFill>
                  <a:schemeClr val="dk1"/>
                </a:solidFill>
                <a:latin typeface="Cambria"/>
                <a:ea typeface="Cambria"/>
                <a:cs typeface="Cambria"/>
                <a:sym typeface="Cambria"/>
              </a:rPr>
              <a:t>The Encoder stack processes the input, generating an encoded representation of the sequence</a:t>
            </a:r>
            <a:endParaRPr/>
          </a:p>
          <a:p>
            <a:pPr indent="-342900" lvl="0" marL="342900" marR="0" rtl="0" algn="l">
              <a:lnSpc>
                <a:spcPct val="115000"/>
              </a:lnSpc>
              <a:spcBef>
                <a:spcPts val="0"/>
              </a:spcBef>
              <a:spcAft>
                <a:spcPts val="0"/>
              </a:spcAft>
              <a:buClr>
                <a:srgbClr val="000000"/>
              </a:buClr>
              <a:buSzPts val="1350"/>
              <a:buFont typeface="Arial"/>
              <a:buAutoNum type="arabicPeriod"/>
            </a:pPr>
            <a:r>
              <a:rPr b="0" i="0" lang="en-GB" sz="1350" u="none" cap="none" strike="noStrike">
                <a:solidFill>
                  <a:schemeClr val="dk1"/>
                </a:solidFill>
                <a:latin typeface="Cambria"/>
                <a:ea typeface="Cambria"/>
                <a:cs typeface="Cambria"/>
                <a:sym typeface="Cambria"/>
              </a:rPr>
              <a:t>The target sequence is prepended with a start-of-sentence token, converted into Embeddings (with Position Encoding), and fed to the Decoder</a:t>
            </a:r>
            <a:endParaRPr/>
          </a:p>
          <a:p>
            <a:pPr indent="-342900" lvl="0" marL="342900" marR="0" rtl="0" algn="l">
              <a:lnSpc>
                <a:spcPct val="115000"/>
              </a:lnSpc>
              <a:spcBef>
                <a:spcPts val="0"/>
              </a:spcBef>
              <a:spcAft>
                <a:spcPts val="0"/>
              </a:spcAft>
              <a:buClr>
                <a:srgbClr val="000000"/>
              </a:buClr>
              <a:buSzPts val="1350"/>
              <a:buFont typeface="Arial"/>
              <a:buAutoNum type="arabicPeriod"/>
            </a:pPr>
            <a:r>
              <a:rPr b="0" i="0" lang="en-GB" sz="1350" u="none" cap="none" strike="noStrike">
                <a:solidFill>
                  <a:schemeClr val="dk1"/>
                </a:solidFill>
                <a:latin typeface="Cambria"/>
                <a:ea typeface="Cambria"/>
                <a:cs typeface="Cambria"/>
                <a:sym typeface="Cambria"/>
              </a:rPr>
              <a:t>The Decoder stack processes the target sequence along with the encoded representation from the Encoder, producing an encoded representation of the target sequence</a:t>
            </a:r>
            <a:endParaRPr/>
          </a:p>
          <a:p>
            <a:pPr indent="-342900" lvl="0" marL="342900" marR="0" rtl="0" algn="l">
              <a:lnSpc>
                <a:spcPct val="115000"/>
              </a:lnSpc>
              <a:spcBef>
                <a:spcPts val="0"/>
              </a:spcBef>
              <a:spcAft>
                <a:spcPts val="0"/>
              </a:spcAft>
              <a:buClr>
                <a:srgbClr val="000000"/>
              </a:buClr>
              <a:buSzPts val="1350"/>
              <a:buFont typeface="Arial"/>
              <a:buAutoNum type="arabicPeriod"/>
            </a:pPr>
            <a:r>
              <a:rPr b="0" i="0" lang="en-GB" sz="1350" u="none" cap="none" strike="noStrike">
                <a:solidFill>
                  <a:schemeClr val="dk1"/>
                </a:solidFill>
                <a:latin typeface="Cambria"/>
                <a:ea typeface="Cambria"/>
                <a:cs typeface="Cambria"/>
                <a:sym typeface="Cambria"/>
              </a:rPr>
              <a:t>The Output layer converts the encoded representation into word probabilities, yielding the final output sequence</a:t>
            </a:r>
            <a:endParaRPr/>
          </a:p>
        </p:txBody>
      </p:sp>
      <p:pic>
        <p:nvPicPr>
          <p:cNvPr id="685" name="Google Shape;685;p32"/>
          <p:cNvPicPr preferRelativeResize="0"/>
          <p:nvPr/>
        </p:nvPicPr>
        <p:blipFill rotWithShape="1">
          <a:blip r:embed="rId4">
            <a:alphaModFix/>
          </a:blip>
          <a:srcRect b="0" l="2317" r="1250" t="1920"/>
          <a:stretch/>
        </p:blipFill>
        <p:spPr>
          <a:xfrm>
            <a:off x="4923310" y="1571332"/>
            <a:ext cx="3929965" cy="2892332"/>
          </a:xfrm>
          <a:prstGeom prst="rect">
            <a:avLst/>
          </a:prstGeom>
          <a:noFill/>
          <a:ln>
            <a:noFill/>
          </a:ln>
        </p:spPr>
      </p:pic>
      <p:sp>
        <p:nvSpPr>
          <p:cNvPr id="686" name="Google Shape;686;p32"/>
          <p:cNvSpPr txBox="1"/>
          <p:nvPr/>
        </p:nvSpPr>
        <p:spPr>
          <a:xfrm>
            <a:off x="230575" y="4881890"/>
            <a:ext cx="8913425" cy="2616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n-GB" sz="1100" u="none" cap="none" strike="noStrike">
                <a:solidFill>
                  <a:srgbClr val="000000"/>
                </a:solidFill>
                <a:latin typeface="Arial"/>
                <a:ea typeface="Arial"/>
                <a:cs typeface="Arial"/>
                <a:sym typeface="Arial"/>
              </a:rPr>
              <a:t>Image: https://towardsdatascience.com/transformers-explained-visually-part-1-overview-of-functionality-95a6dd460452</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690" name="Shape 690"/>
        <p:cNvGrpSpPr/>
        <p:nvPr/>
      </p:nvGrpSpPr>
      <p:grpSpPr>
        <a:xfrm>
          <a:off x="0" y="0"/>
          <a:ext cx="0" cy="0"/>
          <a:chOff x="0" y="0"/>
          <a:chExt cx="0" cy="0"/>
        </a:xfrm>
      </p:grpSpPr>
      <p:sp>
        <p:nvSpPr>
          <p:cNvPr id="691" name="Google Shape;691;g23a0e6a3e3b_0_0"/>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My previous NLP research</a:t>
            </a:r>
            <a:endParaRPr b="1" i="0" sz="3000" u="none" cap="none" strike="noStrike">
              <a:solidFill>
                <a:schemeClr val="lt1"/>
              </a:solidFill>
              <a:latin typeface="Cambria"/>
              <a:ea typeface="Cambria"/>
              <a:cs typeface="Cambria"/>
              <a:sym typeface="Cambria"/>
            </a:endParaRPr>
          </a:p>
        </p:txBody>
      </p:sp>
      <p:sp>
        <p:nvSpPr>
          <p:cNvPr id="692" name="Google Shape;692;g23a0e6a3e3b_0_0"/>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g23a0e6a3e3b_0_0"/>
          <p:cNvSpPr txBox="1"/>
          <p:nvPr/>
        </p:nvSpPr>
        <p:spPr>
          <a:xfrm>
            <a:off x="428675" y="1252800"/>
            <a:ext cx="53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sp>
        <p:nvSpPr>
          <p:cNvPr id="694" name="Google Shape;694;g23a0e6a3e3b_0_0"/>
          <p:cNvSpPr txBox="1"/>
          <p:nvPr/>
        </p:nvSpPr>
        <p:spPr>
          <a:xfrm>
            <a:off x="428675" y="1252800"/>
            <a:ext cx="451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sp>
        <p:nvSpPr>
          <p:cNvPr id="695" name="Google Shape;695;g23a0e6a3e3b_0_0"/>
          <p:cNvSpPr txBox="1"/>
          <p:nvPr/>
        </p:nvSpPr>
        <p:spPr>
          <a:xfrm>
            <a:off x="2608200" y="4804800"/>
            <a:ext cx="6535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t>Image: https://www.sciencedirect.com/science/article/pii/S2212041621000863</a:t>
            </a:r>
            <a:endParaRPr sz="1000"/>
          </a:p>
        </p:txBody>
      </p:sp>
      <p:sp>
        <p:nvSpPr>
          <p:cNvPr id="696" name="Google Shape;696;g23a0e6a3e3b_0_0"/>
          <p:cNvSpPr txBox="1"/>
          <p:nvPr/>
        </p:nvSpPr>
        <p:spPr>
          <a:xfrm>
            <a:off x="445775" y="1294650"/>
            <a:ext cx="4482300" cy="350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A large database of 20,910 images </a:t>
            </a:r>
            <a:r>
              <a:rPr lang="en-GB" sz="1800">
                <a:solidFill>
                  <a:schemeClr val="dk1"/>
                </a:solidFill>
                <a:latin typeface="Cambria"/>
                <a:ea typeface="Cambria"/>
                <a:cs typeface="Cambria"/>
                <a:sym typeface="Cambria"/>
              </a:rPr>
              <a:t>people took whilst hiking in</a:t>
            </a:r>
            <a:r>
              <a:rPr lang="en-GB" sz="1800">
                <a:latin typeface="Cambria"/>
                <a:ea typeface="Cambria"/>
                <a:cs typeface="Cambria"/>
                <a:sym typeface="Cambria"/>
              </a:rPr>
              <a:t> Wales, UK were collected from social media</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The contents of the images were automatically labelled using Computer Vision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Using a Lexicon-based approach the sentiment of these attribute was calculated to establish what features of nature contribute to a positive hiking experience </a:t>
            </a:r>
            <a:endParaRPr sz="1800">
              <a:latin typeface="Cambria"/>
              <a:ea typeface="Cambria"/>
              <a:cs typeface="Cambria"/>
              <a:sym typeface="Cambria"/>
            </a:endParaRPr>
          </a:p>
        </p:txBody>
      </p:sp>
      <p:pic>
        <p:nvPicPr>
          <p:cNvPr id="697" name="Google Shape;697;g23a0e6a3e3b_0_0"/>
          <p:cNvPicPr preferRelativeResize="0"/>
          <p:nvPr/>
        </p:nvPicPr>
        <p:blipFill rotWithShape="1">
          <a:blip r:embed="rId4">
            <a:alphaModFix/>
          </a:blip>
          <a:srcRect b="-5" l="0" r="0" t="48828"/>
          <a:stretch/>
        </p:blipFill>
        <p:spPr>
          <a:xfrm>
            <a:off x="4910975" y="1884475"/>
            <a:ext cx="3942451" cy="2329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01" name="Shape 701"/>
        <p:cNvGrpSpPr/>
        <p:nvPr/>
      </p:nvGrpSpPr>
      <p:grpSpPr>
        <a:xfrm>
          <a:off x="0" y="0"/>
          <a:ext cx="0" cy="0"/>
          <a:chOff x="0" y="0"/>
          <a:chExt cx="0" cy="0"/>
        </a:xfrm>
      </p:grpSpPr>
      <p:sp>
        <p:nvSpPr>
          <p:cNvPr id="702" name="Google Shape;702;g2600d92674c_0_22"/>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My previous NLP research</a:t>
            </a:r>
            <a:endParaRPr b="1" i="0" sz="3000" u="none" cap="none" strike="noStrike">
              <a:solidFill>
                <a:schemeClr val="lt1"/>
              </a:solidFill>
              <a:latin typeface="Cambria"/>
              <a:ea typeface="Cambria"/>
              <a:cs typeface="Cambria"/>
              <a:sym typeface="Cambria"/>
            </a:endParaRPr>
          </a:p>
        </p:txBody>
      </p:sp>
      <p:sp>
        <p:nvSpPr>
          <p:cNvPr id="703" name="Google Shape;703;g2600d92674c_0_22"/>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g2600d92674c_0_22"/>
          <p:cNvSpPr txBox="1"/>
          <p:nvPr/>
        </p:nvSpPr>
        <p:spPr>
          <a:xfrm>
            <a:off x="428675" y="1252800"/>
            <a:ext cx="53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pic>
        <p:nvPicPr>
          <p:cNvPr id="705" name="Google Shape;705;g2600d92674c_0_22"/>
          <p:cNvPicPr preferRelativeResize="0"/>
          <p:nvPr/>
        </p:nvPicPr>
        <p:blipFill>
          <a:blip r:embed="rId4">
            <a:alphaModFix/>
          </a:blip>
          <a:stretch>
            <a:fillRect/>
          </a:stretch>
        </p:blipFill>
        <p:spPr>
          <a:xfrm>
            <a:off x="4931815" y="1252800"/>
            <a:ext cx="3921459" cy="3605475"/>
          </a:xfrm>
          <a:prstGeom prst="rect">
            <a:avLst/>
          </a:prstGeom>
          <a:noFill/>
          <a:ln>
            <a:noFill/>
          </a:ln>
        </p:spPr>
      </p:pic>
      <p:sp>
        <p:nvSpPr>
          <p:cNvPr id="706" name="Google Shape;706;g2600d92674c_0_22"/>
          <p:cNvSpPr txBox="1"/>
          <p:nvPr/>
        </p:nvSpPr>
        <p:spPr>
          <a:xfrm>
            <a:off x="428675" y="1252800"/>
            <a:ext cx="4516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sp>
        <p:nvSpPr>
          <p:cNvPr id="707" name="Google Shape;707;g2600d92674c_0_22"/>
          <p:cNvSpPr txBox="1"/>
          <p:nvPr/>
        </p:nvSpPr>
        <p:spPr>
          <a:xfrm>
            <a:off x="2608200" y="4804800"/>
            <a:ext cx="65358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a:t>Image: https://www.sciencedirect.com/science/article/pii/S2212041621000863</a:t>
            </a:r>
            <a:endParaRPr sz="1000"/>
          </a:p>
        </p:txBody>
      </p:sp>
      <p:sp>
        <p:nvSpPr>
          <p:cNvPr id="708" name="Google Shape;708;g2600d92674c_0_22"/>
          <p:cNvSpPr txBox="1"/>
          <p:nvPr/>
        </p:nvSpPr>
        <p:spPr>
          <a:xfrm>
            <a:off x="428675" y="1433088"/>
            <a:ext cx="4516500" cy="323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A large database of 179,700 images people took whilst hiking in the USA were collected from social media</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The contents of the images were automatically labelled using Computer Vision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The descriptive words of the image contents where then clustered using a statistical NLP approach</a:t>
            </a:r>
            <a:endParaRPr sz="1800">
              <a:latin typeface="Cambria"/>
              <a:ea typeface="Cambria"/>
              <a:cs typeface="Cambria"/>
              <a:sym typeface="Cambr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12" name="Shape 712"/>
        <p:cNvGrpSpPr/>
        <p:nvPr/>
      </p:nvGrpSpPr>
      <p:grpSpPr>
        <a:xfrm>
          <a:off x="0" y="0"/>
          <a:ext cx="0" cy="0"/>
          <a:chOff x="0" y="0"/>
          <a:chExt cx="0" cy="0"/>
        </a:xfrm>
      </p:grpSpPr>
      <p:sp>
        <p:nvSpPr>
          <p:cNvPr id="713" name="Google Shape;713;g239eda05974_0_102"/>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lang="en-GB" sz="3000">
                <a:solidFill>
                  <a:schemeClr val="lt1"/>
                </a:solidFill>
                <a:latin typeface="Cambria"/>
                <a:ea typeface="Cambria"/>
                <a:cs typeface="Cambria"/>
                <a:sym typeface="Cambria"/>
              </a:rPr>
              <a:t>My current NLP research</a:t>
            </a:r>
            <a:endParaRPr b="1" i="0" sz="3000" u="none" cap="none" strike="noStrike">
              <a:solidFill>
                <a:schemeClr val="lt1"/>
              </a:solidFill>
              <a:latin typeface="Cambria"/>
              <a:ea typeface="Cambria"/>
              <a:cs typeface="Cambria"/>
              <a:sym typeface="Cambria"/>
            </a:endParaRPr>
          </a:p>
        </p:txBody>
      </p:sp>
      <p:sp>
        <p:nvSpPr>
          <p:cNvPr id="714" name="Google Shape;714;g239eda05974_0_102"/>
          <p:cNvSpPr/>
          <p:nvPr/>
        </p:nvSpPr>
        <p:spPr>
          <a:xfrm>
            <a:off x="428675" y="1252800"/>
            <a:ext cx="8424600" cy="3593100"/>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g239eda05974_0_102"/>
          <p:cNvSpPr txBox="1"/>
          <p:nvPr/>
        </p:nvSpPr>
        <p:spPr>
          <a:xfrm>
            <a:off x="428675" y="1252800"/>
            <a:ext cx="5367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t/>
            </a:r>
            <a:endParaRPr/>
          </a:p>
        </p:txBody>
      </p:sp>
      <p:pic>
        <p:nvPicPr>
          <p:cNvPr id="716" name="Google Shape;716;g239eda05974_0_102"/>
          <p:cNvPicPr preferRelativeResize="0"/>
          <p:nvPr/>
        </p:nvPicPr>
        <p:blipFill>
          <a:blip r:embed="rId4">
            <a:alphaModFix/>
          </a:blip>
          <a:stretch>
            <a:fillRect/>
          </a:stretch>
        </p:blipFill>
        <p:spPr>
          <a:xfrm>
            <a:off x="4372625" y="1929188"/>
            <a:ext cx="4480650" cy="2240325"/>
          </a:xfrm>
          <a:prstGeom prst="rect">
            <a:avLst/>
          </a:prstGeom>
          <a:noFill/>
          <a:ln>
            <a:noFill/>
          </a:ln>
        </p:spPr>
      </p:pic>
      <p:sp>
        <p:nvSpPr>
          <p:cNvPr id="717" name="Google Shape;717;g239eda05974_0_102"/>
          <p:cNvSpPr txBox="1"/>
          <p:nvPr/>
        </p:nvSpPr>
        <p:spPr>
          <a:xfrm>
            <a:off x="428675" y="1710300"/>
            <a:ext cx="39207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Here, I am using advanced topic modeling using the BERT transformer model to quickly and </a:t>
            </a:r>
            <a:r>
              <a:rPr lang="en-GB" sz="1800">
                <a:latin typeface="Cambria"/>
                <a:ea typeface="Cambria"/>
                <a:cs typeface="Cambria"/>
                <a:sym typeface="Cambria"/>
              </a:rPr>
              <a:t>accurately</a:t>
            </a:r>
            <a:r>
              <a:rPr lang="en-GB" sz="1800">
                <a:latin typeface="Cambria"/>
                <a:ea typeface="Cambria"/>
                <a:cs typeface="Cambria"/>
                <a:sym typeface="Cambria"/>
              </a:rPr>
              <a:t> </a:t>
            </a:r>
            <a:r>
              <a:rPr lang="en-GB" sz="1800">
                <a:latin typeface="Cambria"/>
                <a:ea typeface="Cambria"/>
                <a:cs typeface="Cambria"/>
                <a:sym typeface="Cambria"/>
              </a:rPr>
              <a:t>classify</a:t>
            </a:r>
            <a:r>
              <a:rPr lang="en-GB" sz="1800">
                <a:latin typeface="Cambria"/>
                <a:ea typeface="Cambria"/>
                <a:cs typeface="Cambria"/>
                <a:sym typeface="Cambria"/>
              </a:rPr>
              <a:t> topics conveyed in social media posts</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t/>
            </a:r>
            <a:endParaRPr sz="1800">
              <a:latin typeface="Cambria"/>
              <a:ea typeface="Cambria"/>
              <a:cs typeface="Cambria"/>
              <a:sym typeface="Cambria"/>
            </a:endParaRPr>
          </a:p>
          <a:p>
            <a:pPr indent="0" lvl="0" marL="0" marR="0" rtl="0" algn="l">
              <a:lnSpc>
                <a:spcPct val="100000"/>
              </a:lnSpc>
              <a:spcBef>
                <a:spcPts val="0"/>
              </a:spcBef>
              <a:spcAft>
                <a:spcPts val="0"/>
              </a:spcAft>
              <a:buClr>
                <a:srgbClr val="000000"/>
              </a:buClr>
              <a:buSzPts val="1800"/>
              <a:buFont typeface="Arial"/>
              <a:buNone/>
            </a:pPr>
            <a:r>
              <a:rPr lang="en-GB" sz="1800">
                <a:latin typeface="Cambria"/>
                <a:ea typeface="Cambria"/>
                <a:cs typeface="Cambria"/>
                <a:sym typeface="Cambria"/>
              </a:rPr>
              <a:t>This study is looking at identifying how people </a:t>
            </a:r>
            <a:r>
              <a:rPr lang="en-GB" sz="1800">
                <a:latin typeface="Cambria"/>
                <a:ea typeface="Cambria"/>
                <a:cs typeface="Cambria"/>
                <a:sym typeface="Cambria"/>
              </a:rPr>
              <a:t>discuss</a:t>
            </a:r>
            <a:r>
              <a:rPr lang="en-GB" sz="1800">
                <a:latin typeface="Cambria"/>
                <a:ea typeface="Cambria"/>
                <a:cs typeface="Cambria"/>
                <a:sym typeface="Cambria"/>
              </a:rPr>
              <a:t> wildfires in Yellowstone National Park</a:t>
            </a:r>
            <a:endParaRPr sz="1800">
              <a:latin typeface="Cambria"/>
              <a:ea typeface="Cambria"/>
              <a:cs typeface="Cambria"/>
              <a:sym typeface="Cambr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9" name="Shape 139"/>
        <p:cNvGrpSpPr/>
        <p:nvPr/>
      </p:nvGrpSpPr>
      <p:grpSpPr>
        <a:xfrm>
          <a:off x="0" y="0"/>
          <a:ext cx="0" cy="0"/>
          <a:chOff x="0" y="0"/>
          <a:chExt cx="0" cy="0"/>
        </a:xfrm>
      </p:grpSpPr>
      <p:sp>
        <p:nvSpPr>
          <p:cNvPr id="140" name="Google Shape;140;p8"/>
          <p:cNvSpPr txBox="1"/>
          <p:nvPr/>
        </p:nvSpPr>
        <p:spPr>
          <a:xfrm>
            <a:off x="230575" y="1898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Named Entity Recognition </a:t>
            </a:r>
            <a:endParaRPr b="1" i="0" sz="3000" u="none" cap="none" strike="noStrike">
              <a:solidFill>
                <a:schemeClr val="lt1"/>
              </a:solidFill>
              <a:latin typeface="Cambria"/>
              <a:ea typeface="Cambria"/>
              <a:cs typeface="Cambria"/>
              <a:sym typeface="Cambria"/>
            </a:endParaRPr>
          </a:p>
        </p:txBody>
      </p:sp>
      <p:sp>
        <p:nvSpPr>
          <p:cNvPr id="141" name="Google Shape;141;p8"/>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8"/>
          <p:cNvSpPr txBox="1"/>
          <p:nvPr/>
        </p:nvSpPr>
        <p:spPr>
          <a:xfrm>
            <a:off x="428675" y="1425738"/>
            <a:ext cx="5087100" cy="3263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Named Entity Recognition (NER) is a natural language processing task that involves identifying and classifying named entities within a text into predefined categories </a:t>
            </a:r>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Named entities are specific words or phrases that represent real-world objects, such as names of people, organizations, locations, dates, and other proper nouns</a:t>
            </a:r>
            <a:endParaRPr/>
          </a:p>
          <a:p>
            <a:pPr indent="0" lvl="0" marL="0" marR="0" rtl="0" algn="l">
              <a:lnSpc>
                <a:spcPct val="115000"/>
              </a:lnSpc>
              <a:spcBef>
                <a:spcPts val="0"/>
              </a:spcBef>
              <a:spcAft>
                <a:spcPts val="0"/>
              </a:spcAft>
              <a:buClr>
                <a:srgbClr val="000000"/>
              </a:buClr>
              <a:buSzPts val="1600"/>
              <a:buFont typeface="Arial"/>
              <a:buNone/>
            </a:pPr>
            <a:r>
              <a:t/>
            </a:r>
            <a:endParaRPr b="0" i="0" sz="16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600"/>
              <a:buFont typeface="Arial"/>
              <a:buNone/>
            </a:pPr>
            <a:r>
              <a:rPr b="0" i="0" lang="en-GB" sz="1600" u="none" cap="none" strike="noStrike">
                <a:solidFill>
                  <a:schemeClr val="dk1"/>
                </a:solidFill>
                <a:latin typeface="Cambria"/>
                <a:ea typeface="Cambria"/>
                <a:cs typeface="Cambria"/>
                <a:sym typeface="Cambria"/>
              </a:rPr>
              <a:t>The main goal of NER is to recognize and label these entities accurately within a text. It helps in extracting important information from unstructured text</a:t>
            </a:r>
            <a:endParaRPr b="0" i="0" sz="1600" u="none" cap="none" strike="noStrike">
              <a:solidFill>
                <a:srgbClr val="000000"/>
              </a:solidFill>
              <a:latin typeface="Cambria"/>
              <a:ea typeface="Cambria"/>
              <a:cs typeface="Cambria"/>
              <a:sym typeface="Cambria"/>
            </a:endParaRPr>
          </a:p>
        </p:txBody>
      </p:sp>
      <p:graphicFrame>
        <p:nvGraphicFramePr>
          <p:cNvPr id="143" name="Google Shape;143;p8"/>
          <p:cNvGraphicFramePr/>
          <p:nvPr/>
        </p:nvGraphicFramePr>
        <p:xfrm>
          <a:off x="5515714" y="1252800"/>
          <a:ext cx="3000000" cy="3000000"/>
        </p:xfrm>
        <a:graphic>
          <a:graphicData uri="http://schemas.openxmlformats.org/drawingml/2006/table">
            <a:tbl>
              <a:tblPr>
                <a:noFill/>
                <a:tableStyleId>{9CE1EED1-3DE2-4C46-91E3-091041C55236}</a:tableStyleId>
              </a:tblPr>
              <a:tblGrid>
                <a:gridCol w="1675825"/>
                <a:gridCol w="1675825"/>
              </a:tblGrid>
              <a:tr h="618325">
                <a:tc>
                  <a:txBody>
                    <a:bodyPr/>
                    <a:lstStyle/>
                    <a:p>
                      <a:pPr indent="0" lvl="0" marL="0" marR="0" rtl="0" algn="ctr">
                        <a:lnSpc>
                          <a:spcPct val="100000"/>
                        </a:lnSpc>
                        <a:spcBef>
                          <a:spcPts val="0"/>
                        </a:spcBef>
                        <a:spcAft>
                          <a:spcPts val="0"/>
                        </a:spcAft>
                        <a:buNone/>
                      </a:pPr>
                      <a:r>
                        <a:rPr b="1" lang="en-GB" sz="1400" u="none" cap="none" strike="noStrike"/>
                        <a:t>Sentences</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b="1" lang="en-GB" sz="1400" u="none" cap="none" strike="noStrike"/>
                        <a:t>NER</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3550">
                <a:tc>
                  <a:txBody>
                    <a:bodyPr/>
                    <a:lstStyle/>
                    <a:p>
                      <a:pPr indent="0" lvl="0" marL="0" marR="0" rtl="0" algn="ctr">
                        <a:lnSpc>
                          <a:spcPct val="100000"/>
                        </a:lnSpc>
                        <a:spcBef>
                          <a:spcPts val="0"/>
                        </a:spcBef>
                        <a:spcAft>
                          <a:spcPts val="0"/>
                        </a:spcAft>
                        <a:buNone/>
                      </a:pPr>
                      <a:r>
                        <a:rPr lang="en-GB" sz="1400" u="none" cap="none" strike="noStrike"/>
                        <a:t>Apple Inc. is launching a new product.</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ORGANIZATION</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618325">
                <a:tc>
                  <a:txBody>
                    <a:bodyPr/>
                    <a:lstStyle/>
                    <a:p>
                      <a:pPr indent="0" lvl="0" marL="0" marR="0" rtl="0" algn="ctr">
                        <a:lnSpc>
                          <a:spcPct val="100000"/>
                        </a:lnSpc>
                        <a:spcBef>
                          <a:spcPts val="0"/>
                        </a:spcBef>
                        <a:spcAft>
                          <a:spcPts val="0"/>
                        </a:spcAft>
                        <a:buNone/>
                      </a:pPr>
                      <a:r>
                        <a:rPr lang="en-GB" sz="1400" u="none" cap="none" strike="noStrike"/>
                        <a:t>Jane visited Paris, the city of love.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PERSON, LOCATION</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3550">
                <a:tc>
                  <a:txBody>
                    <a:bodyPr/>
                    <a:lstStyle/>
                    <a:p>
                      <a:pPr indent="0" lvl="0" marL="0" marR="0" rtl="0" algn="ctr">
                        <a:lnSpc>
                          <a:spcPct val="100000"/>
                        </a:lnSpc>
                        <a:spcBef>
                          <a:spcPts val="0"/>
                        </a:spcBef>
                        <a:spcAft>
                          <a:spcPts val="0"/>
                        </a:spcAft>
                        <a:buNone/>
                      </a:pPr>
                      <a:r>
                        <a:rPr lang="en-GB" sz="1400" u="none" cap="none" strike="noStrike"/>
                        <a:t>The Amazon River flows through Brazil.</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LOCATION</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909300">
                <a:tc>
                  <a:txBody>
                    <a:bodyPr/>
                    <a:lstStyle/>
                    <a:p>
                      <a:pPr indent="0" lvl="0" marL="0" marR="0" rtl="0" algn="ctr">
                        <a:lnSpc>
                          <a:spcPct val="100000"/>
                        </a:lnSpc>
                        <a:spcBef>
                          <a:spcPts val="0"/>
                        </a:spcBef>
                        <a:spcAft>
                          <a:spcPts val="0"/>
                        </a:spcAft>
                        <a:buNone/>
                      </a:pPr>
                      <a:r>
                        <a:rPr lang="en-GB" sz="1400" u="none" cap="none" strike="noStrike"/>
                        <a:t>The Prime Minister addressed the nation.</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TITLE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7"/>
          <p:cNvSpPr txBox="1"/>
          <p:nvPr/>
        </p:nvSpPr>
        <p:spPr>
          <a:xfrm>
            <a:off x="230575" y="175450"/>
            <a:ext cx="735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GB" sz="3000" u="none" cap="none" strike="noStrike">
                <a:solidFill>
                  <a:schemeClr val="lt1"/>
                </a:solidFill>
                <a:latin typeface="Cambria"/>
                <a:ea typeface="Cambria"/>
                <a:cs typeface="Cambria"/>
                <a:sym typeface="Cambria"/>
              </a:rPr>
              <a:t>Topic Classification</a:t>
            </a:r>
            <a:endParaRPr b="1" i="0" sz="3000" u="none" cap="none" strike="noStrike">
              <a:solidFill>
                <a:schemeClr val="lt1"/>
              </a:solidFill>
              <a:latin typeface="Cambria"/>
              <a:ea typeface="Cambria"/>
              <a:cs typeface="Cambria"/>
              <a:sym typeface="Cambria"/>
            </a:endParaRPr>
          </a:p>
        </p:txBody>
      </p:sp>
      <p:sp>
        <p:nvSpPr>
          <p:cNvPr id="149" name="Google Shape;149;p7"/>
          <p:cNvSpPr/>
          <p:nvPr/>
        </p:nvSpPr>
        <p:spPr>
          <a:xfrm>
            <a:off x="428675" y="1252800"/>
            <a:ext cx="8424600" cy="3593046"/>
          </a:xfrm>
          <a:prstGeom prst="rect">
            <a:avLst/>
          </a:prstGeom>
          <a:solidFill>
            <a:srgbClr val="D9EAD3"/>
          </a:solidFill>
          <a:ln cap="flat" cmpd="sng" w="9525">
            <a:solidFill>
              <a:srgbClr val="D9EAD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7"/>
          <p:cNvSpPr txBox="1"/>
          <p:nvPr/>
        </p:nvSpPr>
        <p:spPr>
          <a:xfrm>
            <a:off x="428675" y="1252800"/>
            <a:ext cx="5338525" cy="3688672"/>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Topic classification is a natural language processing task that involves categorizing text documents into predefined topics or classes</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The goal is to determine the main theme or subject of a given document based on its content</a:t>
            </a:r>
            <a:endParaRPr/>
          </a:p>
          <a:p>
            <a:pPr indent="0" lvl="0" marL="0" marR="0" rtl="0" algn="l">
              <a:lnSpc>
                <a:spcPct val="115000"/>
              </a:lnSpc>
              <a:spcBef>
                <a:spcPts val="0"/>
              </a:spcBef>
              <a:spcAft>
                <a:spcPts val="0"/>
              </a:spcAft>
              <a:buClr>
                <a:srgbClr val="000000"/>
              </a:buClr>
              <a:buSzPts val="1800"/>
              <a:buFont typeface="Arial"/>
              <a:buNone/>
            </a:pPr>
            <a:r>
              <a:t/>
            </a:r>
            <a:endParaRPr b="0" i="0" sz="1800" u="none" cap="none" strike="noStrike">
              <a:solidFill>
                <a:schemeClr val="dk1"/>
              </a:solidFill>
              <a:latin typeface="Cambria"/>
              <a:ea typeface="Cambria"/>
              <a:cs typeface="Cambria"/>
              <a:sym typeface="Cambria"/>
            </a:endParaRPr>
          </a:p>
          <a:p>
            <a:pPr indent="0" lvl="0" marL="0" marR="0" rtl="0" algn="l">
              <a:lnSpc>
                <a:spcPct val="115000"/>
              </a:lnSpc>
              <a:spcBef>
                <a:spcPts val="0"/>
              </a:spcBef>
              <a:spcAft>
                <a:spcPts val="0"/>
              </a:spcAft>
              <a:buClr>
                <a:srgbClr val="000000"/>
              </a:buClr>
              <a:buSzPts val="1800"/>
              <a:buFont typeface="Arial"/>
              <a:buNone/>
            </a:pPr>
            <a:r>
              <a:rPr b="0" i="0" lang="en-GB" sz="1800" u="none" cap="none" strike="noStrike">
                <a:solidFill>
                  <a:schemeClr val="dk1"/>
                </a:solidFill>
                <a:latin typeface="Cambria"/>
                <a:ea typeface="Cambria"/>
                <a:cs typeface="Cambria"/>
                <a:sym typeface="Cambria"/>
              </a:rPr>
              <a:t>Topic classification is commonly used in text analysis, content filtering, information retrieval, and other applications where organizing large volumes of text into meaningful categories is necessary</a:t>
            </a:r>
            <a:endParaRPr b="0" i="0" sz="1800" u="none" cap="none" strike="noStrike">
              <a:solidFill>
                <a:srgbClr val="000000"/>
              </a:solidFill>
              <a:latin typeface="Cambria"/>
              <a:ea typeface="Cambria"/>
              <a:cs typeface="Cambria"/>
              <a:sym typeface="Cambria"/>
            </a:endParaRPr>
          </a:p>
        </p:txBody>
      </p:sp>
      <p:graphicFrame>
        <p:nvGraphicFramePr>
          <p:cNvPr id="151" name="Google Shape;151;p7"/>
          <p:cNvGraphicFramePr/>
          <p:nvPr/>
        </p:nvGraphicFramePr>
        <p:xfrm>
          <a:off x="5831619" y="1238598"/>
          <a:ext cx="3000000" cy="3000000"/>
        </p:xfrm>
        <a:graphic>
          <a:graphicData uri="http://schemas.openxmlformats.org/drawingml/2006/table">
            <a:tbl>
              <a:tblPr>
                <a:noFill/>
                <a:tableStyleId>{9CE1EED1-3DE2-4C46-91E3-091041C55236}</a:tableStyleId>
              </a:tblPr>
              <a:tblGrid>
                <a:gridCol w="1510825"/>
                <a:gridCol w="1510825"/>
              </a:tblGrid>
              <a:tr h="415500">
                <a:tc>
                  <a:txBody>
                    <a:bodyPr/>
                    <a:lstStyle/>
                    <a:p>
                      <a:pPr indent="0" lvl="0" marL="0" marR="0" rtl="0" algn="ctr">
                        <a:lnSpc>
                          <a:spcPct val="100000"/>
                        </a:lnSpc>
                        <a:spcBef>
                          <a:spcPts val="0"/>
                        </a:spcBef>
                        <a:spcAft>
                          <a:spcPts val="0"/>
                        </a:spcAft>
                        <a:buNone/>
                      </a:pPr>
                      <a:r>
                        <a:rPr b="1" lang="en-GB" sz="1400" u="none" cap="none" strike="noStrike"/>
                        <a:t>Sentences</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b="1" lang="en-GB" sz="1400" u="none" cap="none" strike="noStrike"/>
                        <a:t>Classification</a:t>
                      </a:r>
                      <a:endParaRPr/>
                    </a:p>
                  </a:txBody>
                  <a:tcPr marT="45725" marB="45725" marR="91450" marL="91450" anchor="b">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9525">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6775">
                <a:tc>
                  <a:txBody>
                    <a:bodyPr/>
                    <a:lstStyle/>
                    <a:p>
                      <a:pPr indent="0" lvl="0" marL="0" marR="0" rtl="0" algn="ctr">
                        <a:lnSpc>
                          <a:spcPct val="100000"/>
                        </a:lnSpc>
                        <a:spcBef>
                          <a:spcPts val="0"/>
                        </a:spcBef>
                        <a:spcAft>
                          <a:spcPts val="0"/>
                        </a:spcAft>
                        <a:buNone/>
                      </a:pPr>
                      <a:r>
                        <a:rPr lang="en-GB" sz="1400" u="none" cap="none" strike="noStrike"/>
                        <a:t>The majestic mountains stood tall and proud.</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Nature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6775">
                <a:tc>
                  <a:txBody>
                    <a:bodyPr/>
                    <a:lstStyle/>
                    <a:p>
                      <a:pPr indent="0" lvl="0" marL="0" marR="0" rtl="0" algn="ctr">
                        <a:lnSpc>
                          <a:spcPct val="100000"/>
                        </a:lnSpc>
                        <a:spcBef>
                          <a:spcPts val="0"/>
                        </a:spcBef>
                        <a:spcAft>
                          <a:spcPts val="0"/>
                        </a:spcAft>
                        <a:buNone/>
                      </a:pPr>
                      <a:r>
                        <a:rPr lang="en-GB" sz="1400" u="none" cap="none" strike="noStrike"/>
                        <a:t>The lush green forest teemed with life.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Nature</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997200">
                <a:tc>
                  <a:txBody>
                    <a:bodyPr/>
                    <a:lstStyle/>
                    <a:p>
                      <a:pPr indent="0" lvl="0" marL="0" marR="0" rtl="0" algn="ctr">
                        <a:lnSpc>
                          <a:spcPct val="100000"/>
                        </a:lnSpc>
                        <a:spcBef>
                          <a:spcPts val="0"/>
                        </a:spcBef>
                        <a:spcAft>
                          <a:spcPts val="0"/>
                        </a:spcAft>
                        <a:buNone/>
                      </a:pPr>
                      <a:r>
                        <a:rPr lang="en-GB" sz="1400" u="none" cap="none" strike="noStrike"/>
                        <a:t>The government implemented new tax reforms.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Politics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12700">
                      <a:solidFill>
                        <a:srgbClr val="D9D9E3"/>
                      </a:solidFill>
                      <a:prstDash val="solid"/>
                      <a:round/>
                      <a:headEnd len="sm" w="sm" type="none"/>
                      <a:tailEnd len="sm" w="sm" type="none"/>
                    </a:lnB>
                    <a:solidFill>
                      <a:srgbClr val="F7F7F8"/>
                    </a:solidFill>
                  </a:tcPr>
                </a:tc>
              </a:tr>
              <a:tr h="726775">
                <a:tc>
                  <a:txBody>
                    <a:bodyPr/>
                    <a:lstStyle/>
                    <a:p>
                      <a:pPr indent="0" lvl="0" marL="0" marR="0" rtl="0" algn="ctr">
                        <a:lnSpc>
                          <a:spcPct val="100000"/>
                        </a:lnSpc>
                        <a:spcBef>
                          <a:spcPts val="0"/>
                        </a:spcBef>
                        <a:spcAft>
                          <a:spcPts val="0"/>
                        </a:spcAft>
                        <a:buNone/>
                      </a:pPr>
                      <a:r>
                        <a:rPr lang="en-GB" sz="1400" u="none" cap="none" strike="noStrike"/>
                        <a:t>The candidate outlined their economic plan.</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c>
                  <a:txBody>
                    <a:bodyPr/>
                    <a:lstStyle/>
                    <a:p>
                      <a:pPr indent="0" lvl="0" marL="0" marR="0" rtl="0" algn="ctr">
                        <a:lnSpc>
                          <a:spcPct val="100000"/>
                        </a:lnSpc>
                        <a:spcBef>
                          <a:spcPts val="0"/>
                        </a:spcBef>
                        <a:spcAft>
                          <a:spcPts val="0"/>
                        </a:spcAft>
                        <a:buNone/>
                      </a:pPr>
                      <a:r>
                        <a:rPr lang="en-GB" sz="1400" u="none" cap="none" strike="noStrike"/>
                        <a:t>Politics</a:t>
                      </a:r>
                      <a:endParaRPr/>
                    </a:p>
                  </a:txBody>
                  <a:tcPr marT="45725" marB="45725" marR="91450" marL="91450" anchor="ctr">
                    <a:lnL cap="flat" cmpd="sng" w="9525">
                      <a:solidFill>
                        <a:srgbClr val="D9D9E3"/>
                      </a:solidFill>
                      <a:prstDash val="solid"/>
                      <a:round/>
                      <a:headEnd len="sm" w="sm" type="none"/>
                      <a:tailEnd len="sm" w="sm" type="none"/>
                    </a:lnL>
                    <a:lnR cap="flat" cmpd="sng" w="9525">
                      <a:solidFill>
                        <a:srgbClr val="D9D9E3"/>
                      </a:solidFill>
                      <a:prstDash val="solid"/>
                      <a:round/>
                      <a:headEnd len="sm" w="sm" type="none"/>
                      <a:tailEnd len="sm" w="sm" type="none"/>
                    </a:lnR>
                    <a:lnT cap="flat" cmpd="sng" w="12700">
                      <a:solidFill>
                        <a:srgbClr val="D9D9E3"/>
                      </a:solidFill>
                      <a:prstDash val="solid"/>
                      <a:round/>
                      <a:headEnd len="sm" w="sm" type="none"/>
                      <a:tailEnd len="sm" w="sm" type="none"/>
                    </a:lnT>
                    <a:lnB cap="flat" cmpd="sng" w="9525">
                      <a:solidFill>
                        <a:srgbClr val="D9D9E3"/>
                      </a:solidFill>
                      <a:prstDash val="solid"/>
                      <a:round/>
                      <a:headEnd len="sm" w="sm" type="none"/>
                      <a:tailEnd len="sm" w="sm" type="none"/>
                    </a:lnB>
                    <a:solidFill>
                      <a:srgbClr val="F7F7F8"/>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